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84" r:id="rId3"/>
    <p:sldId id="271" r:id="rId4"/>
    <p:sldId id="287" r:id="rId5"/>
    <p:sldId id="275" r:id="rId6"/>
    <p:sldId id="276" r:id="rId7"/>
    <p:sldId id="280" r:id="rId8"/>
    <p:sldId id="288" r:id="rId9"/>
    <p:sldId id="281" r:id="rId10"/>
    <p:sldId id="289" r:id="rId11"/>
    <p:sldId id="277" r:id="rId12"/>
    <p:sldId id="278" r:id="rId13"/>
    <p:sldId id="290" r:id="rId14"/>
    <p:sldId id="291" r:id="rId15"/>
    <p:sldId id="292" r:id="rId16"/>
    <p:sldId id="279" r:id="rId17"/>
    <p:sldId id="293" r:id="rId18"/>
    <p:sldId id="282" r:id="rId19"/>
    <p:sldId id="285" r:id="rId20"/>
  </p:sldIdLst>
  <p:sldSz cx="9144000" cy="5143500" type="screen16x9"/>
  <p:notesSz cx="6858000" cy="9144000"/>
  <p:defaultTextStyle>
    <a:defPPr>
      <a:defRPr lang="en-US"/>
    </a:defPPr>
    <a:lvl1pPr marL="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>
      <p:cViewPr varScale="1">
        <p:scale>
          <a:sx n="108" d="100"/>
          <a:sy n="108" d="100"/>
        </p:scale>
        <p:origin x="-576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27.09.12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27.09.12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342946" algn="l" defTabSz="685891" rtl="0" eaLnBrk="1" latinLnBrk="0" hangingPunct="1">
      <a:defRPr sz="9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1714729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3573" y="214312"/>
            <a:ext cx="9145191" cy="4786313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371600"/>
            <a:ext cx="7317105" cy="2286001"/>
          </a:xfrm>
        </p:spPr>
        <p:txBody>
          <a:bodyPr>
            <a:normAutofit/>
          </a:bodyPr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9" y="3771900"/>
            <a:ext cx="5887983" cy="85725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27.09.12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14350"/>
            <a:ext cx="1601153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514350"/>
            <a:ext cx="5563552" cy="4114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27.09.12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27.09.12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2571751"/>
            <a:ext cx="7317105" cy="1771649"/>
          </a:xfrm>
        </p:spPr>
        <p:txBody>
          <a:bodyPr anchor="b">
            <a:normAutofit/>
          </a:bodyPr>
          <a:lstStyle>
            <a:lvl1pPr algn="l">
              <a:defRPr sz="33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514351"/>
            <a:ext cx="5891331" cy="8572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27.09.12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371600"/>
            <a:ext cx="3532470" cy="325755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27.09.12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371600"/>
            <a:ext cx="3532790" cy="62865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057401"/>
            <a:ext cx="3532790" cy="257174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 baseline="0"/>
            </a:lvl8pPr>
            <a:lvl9pPr>
              <a:defRPr sz="11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27.09.12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27.09.12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27.09.12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514350"/>
            <a:ext cx="4230202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27.09.12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514350"/>
            <a:ext cx="2915409" cy="302895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514350"/>
            <a:ext cx="4230202" cy="4114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685891">
            <a:normAutofit/>
          </a:bodyPr>
          <a:lstStyle>
            <a:lvl1pPr marL="0" indent="0" algn="ctr">
              <a:buNone/>
              <a:defRPr sz="18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3657600"/>
            <a:ext cx="2915409" cy="9715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27.09.12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49" y="205978"/>
            <a:ext cx="7317105" cy="994172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371600"/>
            <a:ext cx="7317105" cy="325755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2" y="4836320"/>
            <a:ext cx="1047467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27.09.12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3" y="4836320"/>
            <a:ext cx="4979929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4836320"/>
            <a:ext cx="857474" cy="135731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91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67" indent="-171473" algn="l" defTabSz="685891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40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13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186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659" indent="-171473" algn="l" defTabSz="685891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132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605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077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550" indent="-171473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27584" y="1995686"/>
            <a:ext cx="7317105" cy="99417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Verdana"/>
                <a:cs typeface="Verdana"/>
              </a:rPr>
              <a:t>Продвижение сайтов в поисковых системах</a:t>
            </a:r>
            <a:r>
              <a:rPr lang="en-US" sz="2000" dirty="0" smtClean="0">
                <a:latin typeface="Verdana"/>
                <a:cs typeface="Verdana"/>
              </a:rPr>
              <a:t>.</a:t>
            </a:r>
            <a:br>
              <a:rPr lang="en-US" sz="2000" dirty="0" smtClean="0">
                <a:latin typeface="Verdana"/>
                <a:cs typeface="Verdana"/>
              </a:rPr>
            </a:br>
            <a:r>
              <a:rPr lang="ru-RU" sz="2000" dirty="0" smtClean="0">
                <a:latin typeface="Verdana"/>
                <a:cs typeface="Verdana"/>
              </a:rPr>
              <a:t/>
            </a:r>
            <a:br>
              <a:rPr lang="ru-RU" sz="2000" dirty="0" smtClean="0">
                <a:latin typeface="Verdana"/>
                <a:cs typeface="Verdana"/>
              </a:rPr>
            </a:br>
            <a:r>
              <a:rPr lang="ru-RU" sz="2000" dirty="0" smtClean="0">
                <a:latin typeface="Verdana"/>
                <a:cs typeface="Verdana"/>
              </a:rPr>
              <a:t>методы и способы</a:t>
            </a:r>
            <a:endParaRPr lang="ru-RU" sz="20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0035" y="4011910"/>
            <a:ext cx="3621504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Рустем Гараев</a:t>
            </a:r>
            <a:r>
              <a:rPr lang="en-US" sz="1800" dirty="0">
                <a:latin typeface="Verdana"/>
                <a:cs typeface="Verdana"/>
              </a:rPr>
              <a:t>,</a:t>
            </a:r>
            <a:endParaRPr lang="en-US" sz="1800" dirty="0" smtClean="0"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Руководитель </a:t>
            </a:r>
            <a:r>
              <a:rPr lang="en-US" sz="1800" dirty="0" smtClean="0">
                <a:latin typeface="Verdana"/>
                <a:cs typeface="Verdana"/>
              </a:rPr>
              <a:t>“</a:t>
            </a:r>
            <a:r>
              <a:rPr lang="en-US" sz="1800" dirty="0" err="1" smtClean="0">
                <a:latin typeface="Verdana"/>
                <a:cs typeface="Verdana"/>
              </a:rPr>
              <a:t>BulgarPromo</a:t>
            </a:r>
            <a:r>
              <a:rPr lang="en-US" sz="1800" dirty="0" smtClean="0">
                <a:latin typeface="Verdana"/>
                <a:cs typeface="Verdana"/>
              </a:rPr>
              <a:t>”</a:t>
            </a:r>
            <a:endParaRPr lang="ru-RU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4151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Этапы продвижения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5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Их можно поделить на 2 основные группы:</a:t>
            </a:r>
          </a:p>
          <a:p>
            <a:pPr marL="377240" indent="-342946"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Внутренняя оптимизация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сайта (комплекс работ с внутренними факторами, такими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как: тексты, структура сайта, тэги, внутренние ссылки, составление семантического ядра и т.п.)</a:t>
            </a:r>
          </a:p>
          <a:p>
            <a:pPr marL="377240" indent="-342946"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Внешняя оптимизация сайта(комплекс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работ с внешними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факторами: покупка ссылок, размещение в каталогах, добавление в сервисы социальных закладок, размещение в справочниках и картах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яндекса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5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каждом этапе осуществляется регулярный мониторинг и анализ статистики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8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Типичные ошибки при продвижении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Типичные ошибки при продвижении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240" indent="-342946"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Неуникальный контент (взять хорошую статью у конкурента и разместить у себя – не получится без последствий)</a:t>
            </a:r>
          </a:p>
          <a:p>
            <a:pPr marL="377240" indent="-342946"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Неправильное использование файла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robots.txt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(Бывали случаи, когда люди полностью закрывали сайт от ПС)</a:t>
            </a:r>
          </a:p>
          <a:p>
            <a:pPr marL="377240" indent="-342946">
              <a:buFont typeface="+mj-lt"/>
              <a:buAutoNum type="arabicPeriod"/>
            </a:pP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Аффилиаты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сайта (клоны сайта: контакты, адреса, контент)</a:t>
            </a:r>
          </a:p>
          <a:p>
            <a:pPr marL="377240" indent="-342946"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Пустые страницы и страницы с кодом 404</a:t>
            </a:r>
          </a:p>
          <a:p>
            <a:pPr marL="377240" indent="-342946"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Много ссылок и сразу (Последствия вплоть до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Бана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7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САМОЕ ГЛАВНОЕ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3298511" cy="1656184"/>
          </a:xfrm>
        </p:spPr>
        <p:txBody>
          <a:bodyPr>
            <a:normAutofit fontScale="90000"/>
          </a:bodyPr>
          <a:lstStyle/>
          <a:p>
            <a:r>
              <a:rPr lang="ru-RU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САМОЕ ГЛАВНОЕ: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продвижение должно выглядеть естественным и добровольным!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23478"/>
            <a:ext cx="3240360" cy="487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Каким образом продвигать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5" indent="0">
              <a:buNone/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 сайт предназначен для людей, а не для ПС!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Проведите технический анализ сайта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Составьте правильное семантическое ядро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Пишите грамотные и актуальные тексты 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Сделайте удобную структуру и навигацию по сайту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Регистрируйте сайт в белых каталогах и тематических блогах/форумах</a:t>
            </a:r>
          </a:p>
          <a:p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Не спешите закупать ссылки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62" y="1427270"/>
            <a:ext cx="2048353" cy="18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352928" cy="504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ЧЕРНЫЕ И БЕЛЫЕ МЕТОДЫ </a:t>
            </a:r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ПОИСкового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продвижения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059582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5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latin typeface="Calibri" panose="020F0502020204030204" pitchFamily="34" charset="0"/>
                <a:cs typeface="Calibri" panose="020F0502020204030204" pitchFamily="34" charset="0"/>
              </a:rPr>
              <a:t>плюсы поискового продвижения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5" indent="0">
              <a:buNone/>
            </a:pPr>
            <a:r>
              <a:rPr lang="ru-RU" sz="1500" b="1" dirty="0">
                <a:latin typeface="Verdana"/>
                <a:cs typeface="Verdana"/>
              </a:rPr>
              <a:t>Плюсы:</a:t>
            </a:r>
          </a:p>
          <a:p>
            <a:pPr marL="377240" indent="-342946">
              <a:buFont typeface="+mj-lt"/>
              <a:buAutoNum type="arabicPeriod"/>
            </a:pPr>
            <a:r>
              <a:rPr lang="ru-RU" sz="1500" dirty="0">
                <a:latin typeface="Verdana"/>
                <a:cs typeface="Verdana"/>
              </a:rPr>
              <a:t>Наибольший трафик</a:t>
            </a:r>
          </a:p>
          <a:p>
            <a:pPr marL="377240" indent="-342946">
              <a:buFont typeface="+mj-lt"/>
              <a:buAutoNum type="arabicPeriod"/>
            </a:pPr>
            <a:r>
              <a:rPr lang="ru-RU" sz="1500" dirty="0">
                <a:latin typeface="Verdana"/>
                <a:cs typeface="Verdana"/>
              </a:rPr>
              <a:t>Дешевизна трафика</a:t>
            </a:r>
          </a:p>
          <a:p>
            <a:pPr marL="377240" indent="-342946">
              <a:buFont typeface="+mj-lt"/>
              <a:buAutoNum type="arabicPeriod"/>
            </a:pPr>
            <a:r>
              <a:rPr lang="ru-RU" sz="1500" dirty="0">
                <a:latin typeface="Verdana"/>
                <a:cs typeface="Verdana"/>
              </a:rPr>
              <a:t>Люди доверяют органической выдаче (отсутствует эффект рекламы)</a:t>
            </a:r>
          </a:p>
          <a:p>
            <a:pPr marL="377240" indent="-342946">
              <a:buFont typeface="+mj-lt"/>
              <a:buAutoNum type="arabicPeriod"/>
            </a:pPr>
            <a:r>
              <a:rPr lang="ru-RU" sz="1500" dirty="0">
                <a:latin typeface="Verdana"/>
                <a:cs typeface="Verdana"/>
              </a:rPr>
              <a:t>Высокая вовлеченность</a:t>
            </a:r>
          </a:p>
          <a:p>
            <a:pPr marL="377240" indent="-342946">
              <a:buFont typeface="+mj-lt"/>
              <a:buAutoNum type="arabicPeriod"/>
            </a:pPr>
            <a:r>
              <a:rPr lang="ru-RU" sz="1500" dirty="0">
                <a:latin typeface="Verdana"/>
                <a:cs typeface="Verdana"/>
              </a:rPr>
              <a:t>Высокое качество </a:t>
            </a:r>
            <a:r>
              <a:rPr lang="ru-RU" sz="1500" dirty="0" smtClean="0">
                <a:latin typeface="Verdana"/>
                <a:cs typeface="Verdana"/>
              </a:rPr>
              <a:t>трафика</a:t>
            </a:r>
            <a:endParaRPr lang="ru-RU" sz="1500" dirty="0">
              <a:latin typeface="Verdana"/>
              <a:cs typeface="Verdan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3"/>
          <a:stretch/>
        </p:blipFill>
        <p:spPr>
          <a:xfrm>
            <a:off x="5940152" y="3219822"/>
            <a:ext cx="1998743" cy="162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771800" y="2355726"/>
            <a:ext cx="3855327" cy="3461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Verdana"/>
                <a:cs typeface="Verdana"/>
              </a:rPr>
              <a:t>Благодарю за внимание!</a:t>
            </a:r>
            <a:endParaRPr lang="ru-RU" sz="2000" dirty="0">
              <a:latin typeface="Verdana"/>
              <a:cs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0035" y="3651870"/>
            <a:ext cx="3621504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Рустем Гараев</a:t>
            </a:r>
            <a:r>
              <a:rPr lang="en-US" sz="1800" dirty="0">
                <a:latin typeface="Verdana"/>
                <a:cs typeface="Verdana"/>
              </a:rPr>
              <a:t>,</a:t>
            </a:r>
            <a:endParaRPr lang="en-US" sz="1800" dirty="0" smtClean="0"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Руководитель </a:t>
            </a:r>
            <a:r>
              <a:rPr lang="en-US" sz="1800" dirty="0" smtClean="0">
                <a:latin typeface="Verdana"/>
                <a:cs typeface="Verdana"/>
              </a:rPr>
              <a:t>“</a:t>
            </a:r>
            <a:r>
              <a:rPr lang="en-US" sz="1800" dirty="0" err="1" smtClean="0">
                <a:latin typeface="Verdana"/>
                <a:cs typeface="Verdana"/>
              </a:rPr>
              <a:t>BulgarPromo</a:t>
            </a:r>
            <a:r>
              <a:rPr lang="en-US" sz="1800" dirty="0" smtClean="0">
                <a:latin typeface="Verdana"/>
                <a:cs typeface="Verdana"/>
              </a:rPr>
              <a:t>”</a:t>
            </a:r>
            <a:endParaRPr lang="ru-RU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61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latin typeface="Calibri" panose="020F0502020204030204" pitchFamily="34" charset="0"/>
                <a:cs typeface="Calibri" panose="020F0502020204030204" pitchFamily="34" charset="0"/>
              </a:rPr>
              <a:t>Что такое </a:t>
            </a:r>
            <a:r>
              <a:rPr lang="en-US" sz="2700" dirty="0" err="1">
                <a:latin typeface="Calibri" panose="020F0502020204030204" pitchFamily="34" charset="0"/>
                <a:cs typeface="Calibri" panose="020F0502020204030204" pitchFamily="34" charset="0"/>
              </a:rPr>
              <a:t>Seo</a:t>
            </a:r>
            <a:r>
              <a:rPr lang="ru-RU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700" dirty="0">
                <a:latin typeface="Calibri" panose="020F0502020204030204" pitchFamily="34" charset="0"/>
                <a:cs typeface="Calibri" panose="020F0502020204030204" pitchFamily="34" charset="0"/>
              </a:rPr>
              <a:t>поисковое продвижение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7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5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SEO 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Engines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Optimization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 – это комплекс мероприятий, направленных на повышение позиций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сайта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результатах поисковой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выдачи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определенному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списку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ключевых запросов.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58" y="2306892"/>
            <a:ext cx="2322863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1644"/>
            <a:ext cx="6681439" cy="50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Продвижение по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ТОПу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5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Продвижение в ТОП позволяет продвинуть сайт по выбранным ключевым словам на конкретные позиции(ТОП10, ТОП5 или Топ1) в поисковых системах.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7" y="2247715"/>
            <a:ext cx="3215525" cy="27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Продвижение по трафику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5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Услуга продвижения сайта по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трафику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направлена на многократное увеличение трафика с поисковых систем на сайт по значительному количеству целевых запросов. Все профильные запросы, по которым посетители будут переходить на сайт, подбираются, основываясь на результатах анализа сайта и имеющейся в нашем распоряжении статистики поисковых систем.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9" b="8616"/>
          <a:stretch/>
        </p:blipFill>
        <p:spPr>
          <a:xfrm>
            <a:off x="2465217" y="3171414"/>
            <a:ext cx="3673365" cy="19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5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Факторы ранжирования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Факторы ранжирования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448" y="1371600"/>
            <a:ext cx="7223876" cy="3684426"/>
          </a:xfrm>
        </p:spPr>
        <p:txBody>
          <a:bodyPr/>
          <a:lstStyle/>
          <a:p>
            <a:pPr marL="34295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Существует множество факторов ранжирования поисковой выдачи.</a:t>
            </a:r>
          </a:p>
          <a:p>
            <a:pPr marL="34295" indent="0">
              <a:buNone/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Их не 10, не 50 и даже не 100, а гораздо больше.</a:t>
            </a:r>
          </a:p>
          <a:p>
            <a:pPr marL="34295" indent="0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Основные факторы:</a:t>
            </a:r>
          </a:p>
          <a:p>
            <a:pPr marL="377240" indent="-342946">
              <a:buFont typeface="+mj-lt"/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Контент сайта (как текстовый, так и графика с видео)</a:t>
            </a:r>
          </a:p>
          <a:p>
            <a:pPr marL="377240" indent="-342946">
              <a:buFont typeface="+mj-lt"/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«Траст» - доверие ПС</a:t>
            </a:r>
          </a:p>
          <a:p>
            <a:pPr marL="377240" indent="-342946">
              <a:buFont typeface="+mj-lt"/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Ссылки на сайт</a:t>
            </a:r>
          </a:p>
          <a:p>
            <a:pPr marL="377240" indent="-342946">
              <a:buFont typeface="+mj-lt"/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ПФ – поведенческие факторы</a:t>
            </a:r>
          </a:p>
          <a:p>
            <a:pPr marL="377240" indent="-342946">
              <a:buFont typeface="+mj-lt"/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Технические факторы</a:t>
            </a:r>
          </a:p>
          <a:p>
            <a:pPr marL="377240" indent="-342946">
              <a:buFont typeface="+mj-lt"/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Видимость в </a:t>
            </a:r>
            <a:r>
              <a:rPr 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соц.сетях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(особенно актуально для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77240" indent="-342946">
              <a:buFont typeface="+mj-lt"/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Факторы </a:t>
            </a:r>
            <a:r>
              <a:rPr 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доп.назначения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геозависимость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, вхождение ключевого слова в домен и прочее)</a:t>
            </a:r>
          </a:p>
          <a:p>
            <a:pPr marL="377240" indent="-342946">
              <a:buFont typeface="+mj-lt"/>
              <a:buAutoNum type="arabicPeriod"/>
            </a:pP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Формула ранжирования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Формула ранжирования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=)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78" y="1200151"/>
            <a:ext cx="6050247" cy="3799358"/>
          </a:xfrm>
        </p:spPr>
      </p:pic>
    </p:spTree>
    <p:extLst>
      <p:ext uri="{BB962C8B-B14F-4D97-AF65-F5344CB8AC3E}">
        <p14:creationId xmlns:p14="http://schemas.microsoft.com/office/powerpoint/2010/main" val="22012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World presentation (widescreen)</Template>
  <TotalTime>0</TotalTime>
  <Words>460</Words>
  <Application>Microsoft Macintosh PowerPoint</Application>
  <PresentationFormat>Экран (16:9)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Continental World 16x9</vt:lpstr>
      <vt:lpstr>Продвижение сайтов в поисковых системах.  методы и способы</vt:lpstr>
      <vt:lpstr>Что такое Seo (поисковое продвижение)?</vt:lpstr>
      <vt:lpstr>Презентация PowerPoint</vt:lpstr>
      <vt:lpstr>Продвижение по ТОПу</vt:lpstr>
      <vt:lpstr>Продвижение по трафику</vt:lpstr>
      <vt:lpstr>Факторы ранжирования</vt:lpstr>
      <vt:lpstr>Факторы ранжирования</vt:lpstr>
      <vt:lpstr>Формула ранжирования</vt:lpstr>
      <vt:lpstr>Формула ранжирования =)</vt:lpstr>
      <vt:lpstr>Этапы продвижения</vt:lpstr>
      <vt:lpstr>Типичные ошибки при продвижении</vt:lpstr>
      <vt:lpstr>Типичные ошибки при продвижении</vt:lpstr>
      <vt:lpstr>САМОЕ ГЛАВНОЕ</vt:lpstr>
      <vt:lpstr>САМОЕ ГЛАВНОЕ: продвижение должно выглядеть естественным и добровольным!</vt:lpstr>
      <vt:lpstr>Каким образом продвигать</vt:lpstr>
      <vt:lpstr>ЧЕРНЫЕ И БЕЛЫЕ МЕТОДЫ ПОИСкового продвижения</vt:lpstr>
      <vt:lpstr>плюсы поискового продвижения</vt:lpstr>
      <vt:lpstr>Благодарю за внимание!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2012-09-21T11:47:33Z</dcterms:created>
  <dcterms:modified xsi:type="dcterms:W3CDTF">2012-09-27T10:58:38Z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