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84" r:id="rId3"/>
    <p:sldId id="286" r:id="rId4"/>
    <p:sldId id="307" r:id="rId5"/>
    <p:sldId id="287" r:id="rId6"/>
    <p:sldId id="288" r:id="rId7"/>
    <p:sldId id="289" r:id="rId8"/>
    <p:sldId id="290" r:id="rId9"/>
    <p:sldId id="291" r:id="rId10"/>
    <p:sldId id="292" r:id="rId11"/>
    <p:sldId id="308" r:id="rId12"/>
    <p:sldId id="293" r:id="rId13"/>
    <p:sldId id="310" r:id="rId14"/>
    <p:sldId id="309" r:id="rId15"/>
    <p:sldId id="294" r:id="rId16"/>
    <p:sldId id="295" r:id="rId17"/>
    <p:sldId id="311" r:id="rId18"/>
    <p:sldId id="296" r:id="rId19"/>
    <p:sldId id="297" r:id="rId20"/>
    <p:sldId id="298" r:id="rId21"/>
    <p:sldId id="312" r:id="rId22"/>
    <p:sldId id="300" r:id="rId23"/>
    <p:sldId id="304" r:id="rId24"/>
    <p:sldId id="313" r:id="rId25"/>
    <p:sldId id="306" r:id="rId26"/>
    <p:sldId id="314" r:id="rId27"/>
    <p:sldId id="285" r:id="rId28"/>
  </p:sldIdLst>
  <p:sldSz cx="9144000" cy="5143500" type="screen16x9"/>
  <p:notesSz cx="6858000" cy="9144000"/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>
      <p:cViewPr varScale="1">
        <p:scale>
          <a:sx n="98" d="100"/>
          <a:sy n="98" d="100"/>
        </p:scale>
        <p:origin x="600" y="84"/>
      </p:cViewPr>
      <p:guideLst>
        <p:guide pos="3839"/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10/4/2012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10/4/2012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3573" y="214312"/>
            <a:ext cx="9145191" cy="4786313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5" cy="2286001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9" y="3771900"/>
            <a:ext cx="5887983" cy="857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1601153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514350"/>
            <a:ext cx="5563552" cy="4114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5" cy="1771649"/>
          </a:xfrm>
        </p:spPr>
        <p:txBody>
          <a:bodyPr anchor="b">
            <a:normAutofit/>
          </a:bodyPr>
          <a:lstStyle>
            <a:lvl1pPr algn="l">
              <a:defRPr sz="33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514351"/>
            <a:ext cx="5891331" cy="8572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10/4/2012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 baseline="0"/>
            </a:lvl8pPr>
            <a:lvl9pPr>
              <a:defRPr sz="11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10/4/2012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10/4/2012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10/4/2012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14350"/>
            <a:ext cx="4230202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10/4/2012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685891">
            <a:normAutofit/>
          </a:bodyPr>
          <a:lstStyle>
            <a:lvl1pPr marL="0" indent="0" algn="ctr">
              <a:buNone/>
              <a:defRPr sz="18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10/4/2012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5" cy="994172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5" cy="325755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2" y="4836320"/>
            <a:ext cx="1047467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10/4/2012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3" y="4836320"/>
            <a:ext cx="4979929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4836320"/>
            <a:ext cx="857474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67" indent="-171473" algn="l" defTabSz="685891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40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13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186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659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132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605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077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550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27584" y="1995686"/>
            <a:ext cx="7317105" cy="9941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Verdana"/>
                <a:cs typeface="Verdana"/>
              </a:rPr>
              <a:t>Продвижение сайтов в поисковых системах</a:t>
            </a:r>
            <a:r>
              <a:rPr lang="en-US" sz="2000" dirty="0" smtClean="0">
                <a:latin typeface="Verdana"/>
                <a:cs typeface="Verdana"/>
              </a:rPr>
              <a:t>.</a:t>
            </a:r>
            <a:br>
              <a:rPr lang="en-US" sz="2000" dirty="0" smtClean="0">
                <a:latin typeface="Verdana"/>
                <a:cs typeface="Verdana"/>
              </a:rPr>
            </a:br>
            <a:r>
              <a:rPr lang="ru-RU" sz="2000" dirty="0" smtClean="0">
                <a:latin typeface="Verdana"/>
                <a:cs typeface="Verdana"/>
              </a:rPr>
              <a:t/>
            </a:r>
            <a:br>
              <a:rPr lang="ru-RU" sz="2000" dirty="0" smtClean="0">
                <a:latin typeface="Verdana"/>
                <a:cs typeface="Verdana"/>
              </a:rPr>
            </a:br>
            <a:r>
              <a:rPr lang="ru-RU" sz="2000" dirty="0" smtClean="0">
                <a:latin typeface="Verdana"/>
                <a:cs typeface="Verdana"/>
              </a:rPr>
              <a:t>методы и способы</a:t>
            </a:r>
            <a:endParaRPr lang="ru-RU" sz="20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0035" y="4011910"/>
            <a:ext cx="3621504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Рустем Гараев</a:t>
            </a:r>
            <a:r>
              <a:rPr lang="en-US" sz="1800" dirty="0">
                <a:latin typeface="Verdana"/>
                <a:cs typeface="Verdana"/>
              </a:rPr>
              <a:t>,</a:t>
            </a:r>
            <a:endParaRPr lang="en-US" sz="1800" dirty="0" smtClean="0"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Руководитель </a:t>
            </a:r>
            <a:r>
              <a:rPr lang="en-US" sz="1800" dirty="0" smtClean="0">
                <a:latin typeface="Verdana"/>
                <a:cs typeface="Verdana"/>
              </a:rPr>
              <a:t>“</a:t>
            </a:r>
            <a:r>
              <a:rPr lang="en-US" sz="1800" dirty="0" err="1" smtClean="0">
                <a:latin typeface="Verdana"/>
                <a:cs typeface="Verdana"/>
              </a:rPr>
              <a:t>BulgarPromo</a:t>
            </a:r>
            <a:r>
              <a:rPr lang="en-US" sz="1800" dirty="0" smtClean="0">
                <a:latin typeface="Verdana"/>
                <a:cs typeface="Verdana"/>
              </a:rPr>
              <a:t>”</a:t>
            </a:r>
            <a:endParaRPr lang="ru-RU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15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31590"/>
            <a:ext cx="7317105" cy="50060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Verdana"/>
                <a:cs typeface="Verdana"/>
              </a:rPr>
              <a:t>Как </a:t>
            </a:r>
            <a:r>
              <a:rPr lang="ru-RU" sz="2400" dirty="0" smtClean="0">
                <a:latin typeface="Verdana"/>
                <a:cs typeface="Verdana"/>
              </a:rPr>
              <a:t>подбирать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ru-RU" sz="2400" dirty="0" smtClean="0">
                <a:latin typeface="Verdana"/>
                <a:cs typeface="Verdana"/>
              </a:rPr>
              <a:t>Ключевые слова</a:t>
            </a:r>
            <a:r>
              <a:rPr lang="en-US" sz="2400" dirty="0">
                <a:latin typeface="Verdana"/>
                <a:cs typeface="Verdana"/>
              </a:rPr>
              <a:t>?</a:t>
            </a:r>
            <a:endParaRPr lang="ru-RU" sz="2400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35602"/>
            <a:ext cx="7776864" cy="3212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Verdana"/>
                <a:cs typeface="Verdana"/>
              </a:rPr>
              <a:t>Ключевые </a:t>
            </a:r>
            <a:r>
              <a:rPr lang="ru-RU" dirty="0">
                <a:latin typeface="Verdana"/>
                <a:cs typeface="Verdana"/>
              </a:rPr>
              <a:t>слова нужны, для того чтобы ваше объявление увидела только целевая аудитория.</a:t>
            </a:r>
          </a:p>
          <a:p>
            <a:pPr marL="0" indent="0">
              <a:buNone/>
            </a:pPr>
            <a:r>
              <a:rPr lang="ru-RU" dirty="0">
                <a:latin typeface="Verdana"/>
                <a:cs typeface="Verdana"/>
              </a:rPr>
              <a:t>Контекстная реклама всегда будет показываться только под те ключевые слова, которые выбраны Вами.</a:t>
            </a:r>
          </a:p>
          <a:p>
            <a:pPr marL="0" indent="0">
              <a:buNone/>
            </a:pPr>
            <a:r>
              <a:rPr lang="ru-RU" b="1" dirty="0" smtClean="0">
                <a:latin typeface="Verdana"/>
                <a:cs typeface="Verdana"/>
              </a:rPr>
              <a:t>Тематика</a:t>
            </a:r>
            <a:r>
              <a:rPr lang="ru-RU" b="1" dirty="0">
                <a:latin typeface="Verdana"/>
                <a:cs typeface="Verdana"/>
              </a:rPr>
              <a:t>: </a:t>
            </a:r>
            <a:r>
              <a:rPr lang="ru-RU" dirty="0">
                <a:latin typeface="Verdana"/>
                <a:cs typeface="Verdana"/>
              </a:rPr>
              <a:t>стоматологические услуги</a:t>
            </a:r>
          </a:p>
          <a:p>
            <a:pPr marL="0" indent="0">
              <a:buNone/>
            </a:pPr>
            <a:endParaRPr lang="ru-RU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126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555526"/>
            <a:ext cx="4248472" cy="572616"/>
          </a:xfrm>
        </p:spPr>
        <p:txBody>
          <a:bodyPr/>
          <a:lstStyle/>
          <a:p>
            <a:r>
              <a:rPr lang="ru-RU" dirty="0" smtClean="0">
                <a:latin typeface="Verdana"/>
                <a:cs typeface="Verdana"/>
              </a:rPr>
              <a:t>Ключевые слова</a:t>
            </a:r>
            <a:endParaRPr lang="ru-RU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35646"/>
            <a:ext cx="7317105" cy="3257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Verdana"/>
                <a:cs typeface="Verdana"/>
              </a:rPr>
              <a:t>Пример плохих ключевых слов:</a:t>
            </a:r>
          </a:p>
          <a:p>
            <a:pPr marL="0" indent="0">
              <a:buNone/>
            </a:pPr>
            <a:r>
              <a:rPr lang="ru-RU" b="1" dirty="0" smtClean="0">
                <a:latin typeface="Verdana"/>
                <a:cs typeface="Verdana"/>
              </a:rPr>
              <a:t>стоматолог </a:t>
            </a:r>
            <a:r>
              <a:rPr lang="ru-RU" dirty="0">
                <a:latin typeface="Verdana"/>
                <a:cs typeface="Verdana"/>
              </a:rPr>
              <a:t>- высокочастотный запрос. Люди могут искать как вакансию стоматолога, так и описание профессии стоматолога</a:t>
            </a:r>
          </a:p>
          <a:p>
            <a:pPr marL="0" indent="0">
              <a:buNone/>
            </a:pPr>
            <a:r>
              <a:rPr lang="ru-RU" b="1" dirty="0">
                <a:latin typeface="Verdana"/>
                <a:cs typeface="Verdana"/>
              </a:rPr>
              <a:t>пародонтоз</a:t>
            </a:r>
            <a:r>
              <a:rPr lang="ru-RU" dirty="0">
                <a:latin typeface="Verdana"/>
                <a:cs typeface="Verdana"/>
              </a:rPr>
              <a:t> - информационный запрос. При любом типе болезни зубов, люди ищут прежде всего клинику, где можно вылечить зуб, т.к. они априори </a:t>
            </a:r>
            <a:r>
              <a:rPr lang="ru-RU" dirty="0" smtClean="0">
                <a:latin typeface="Verdana"/>
                <a:cs typeface="Verdana"/>
              </a:rPr>
              <a:t>полагают</a:t>
            </a:r>
            <a:r>
              <a:rPr lang="ru-RU" dirty="0">
                <a:latin typeface="Verdana"/>
                <a:cs typeface="Verdana"/>
              </a:rPr>
              <a:t>, что стоматологическая клиника лечит все виды заболеваний, поэтому использование такого рода ключевых слов вряд ли приведет целевых посетителей на сайт.</a:t>
            </a:r>
          </a:p>
          <a:p>
            <a:pPr marL="0" indent="0">
              <a:buNone/>
            </a:pPr>
            <a:endParaRPr lang="ru-RU" dirty="0">
              <a:latin typeface="Verdana"/>
              <a:cs typeface="Verdana"/>
            </a:endParaRPr>
          </a:p>
          <a:p>
            <a:endParaRPr lang="ru-RU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794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555526"/>
            <a:ext cx="4248472" cy="572616"/>
          </a:xfrm>
        </p:spPr>
        <p:txBody>
          <a:bodyPr/>
          <a:lstStyle/>
          <a:p>
            <a:r>
              <a:rPr lang="ru-RU" dirty="0" smtClean="0">
                <a:latin typeface="Verdana"/>
                <a:cs typeface="Verdana"/>
              </a:rPr>
              <a:t>Ключевые слова</a:t>
            </a:r>
            <a:endParaRPr lang="ru-RU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35646"/>
            <a:ext cx="7317105" cy="3257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Verdana"/>
                <a:cs typeface="Verdana"/>
              </a:rPr>
              <a:t>При подборе ключевых слов необходимо использовать минус слова. </a:t>
            </a:r>
          </a:p>
          <a:p>
            <a:pPr marL="0" indent="0">
              <a:buNone/>
            </a:pPr>
            <a:r>
              <a:rPr lang="ru-RU" dirty="0">
                <a:latin typeface="Verdana"/>
                <a:cs typeface="Verdana"/>
              </a:rPr>
              <a:t>Например к ключевому запросу "</a:t>
            </a:r>
            <a:r>
              <a:rPr lang="ru-RU" b="1" dirty="0">
                <a:latin typeface="Verdana"/>
                <a:cs typeface="Verdana"/>
              </a:rPr>
              <a:t>удаление зубов</a:t>
            </a:r>
            <a:r>
              <a:rPr lang="ru-RU" dirty="0">
                <a:latin typeface="Verdana"/>
                <a:cs typeface="Verdana"/>
              </a:rPr>
              <a:t>" можно добавить минус слова "</a:t>
            </a:r>
            <a:r>
              <a:rPr lang="ru-RU" b="1" dirty="0">
                <a:latin typeface="Verdana"/>
                <a:cs typeface="Verdana"/>
              </a:rPr>
              <a:t>дома</a:t>
            </a:r>
            <a:r>
              <a:rPr lang="ru-RU" dirty="0">
                <a:latin typeface="Verdana"/>
                <a:cs typeface="Verdana"/>
              </a:rPr>
              <a:t>", "</a:t>
            </a:r>
            <a:r>
              <a:rPr lang="ru-RU" b="1" dirty="0">
                <a:latin typeface="Verdana"/>
                <a:cs typeface="Verdana"/>
              </a:rPr>
              <a:t>в домашних условиях</a:t>
            </a:r>
            <a:r>
              <a:rPr lang="ru-RU" dirty="0">
                <a:latin typeface="Verdana"/>
                <a:cs typeface="Verdana"/>
              </a:rPr>
              <a:t>", т.к. при такой постановке запроса люди намерены узнать информацию именно о том, как удалить зуб в домашних условиях, а не то, в какой клинике это возможно сделать.</a:t>
            </a:r>
          </a:p>
          <a:p>
            <a:pPr marL="0" indent="0">
              <a:buNone/>
            </a:pPr>
            <a:r>
              <a:rPr lang="ru-RU" dirty="0">
                <a:latin typeface="Verdana"/>
                <a:cs typeface="Verdana"/>
              </a:rPr>
              <a:t>К ключевому запросу "</a:t>
            </a:r>
            <a:r>
              <a:rPr lang="ru-RU" b="1" dirty="0">
                <a:latin typeface="Verdana"/>
                <a:cs typeface="Verdana"/>
              </a:rPr>
              <a:t>лечение зубов</a:t>
            </a:r>
            <a:r>
              <a:rPr lang="ru-RU" dirty="0">
                <a:latin typeface="Verdana"/>
                <a:cs typeface="Verdana"/>
              </a:rPr>
              <a:t>" также можно добавить минус слова "</a:t>
            </a:r>
            <a:r>
              <a:rPr lang="ru-RU" b="1" dirty="0">
                <a:latin typeface="Verdana"/>
                <a:cs typeface="Verdana"/>
              </a:rPr>
              <a:t>народными средствами</a:t>
            </a:r>
            <a:r>
              <a:rPr lang="ru-RU" dirty="0">
                <a:latin typeface="Verdana"/>
                <a:cs typeface="Verdana"/>
              </a:rPr>
              <a:t>", "</a:t>
            </a:r>
            <a:r>
              <a:rPr lang="ru-RU" b="1" dirty="0">
                <a:latin typeface="Verdana"/>
                <a:cs typeface="Verdana"/>
              </a:rPr>
              <a:t>в домашних условиях</a:t>
            </a:r>
            <a:r>
              <a:rPr lang="ru-RU" dirty="0">
                <a:latin typeface="Verdana"/>
                <a:cs typeface="Verdana"/>
              </a:rPr>
              <a:t>".</a:t>
            </a:r>
          </a:p>
          <a:p>
            <a:pPr marL="0" indent="0">
              <a:buNone/>
            </a:pPr>
            <a:endParaRPr lang="ru-RU" dirty="0">
              <a:latin typeface="Verdana"/>
              <a:cs typeface="Verdana"/>
            </a:endParaRPr>
          </a:p>
          <a:p>
            <a:endParaRPr lang="ru-RU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333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555526"/>
            <a:ext cx="4248472" cy="572616"/>
          </a:xfrm>
        </p:spPr>
        <p:txBody>
          <a:bodyPr/>
          <a:lstStyle/>
          <a:p>
            <a:r>
              <a:rPr lang="ru-RU" dirty="0" smtClean="0">
                <a:latin typeface="Verdana"/>
                <a:cs typeface="Verdana"/>
              </a:rPr>
              <a:t>Ключевые слова</a:t>
            </a:r>
            <a:endParaRPr lang="ru-RU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35646"/>
            <a:ext cx="7317105" cy="3257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Verdana"/>
                <a:cs typeface="Verdana"/>
              </a:rPr>
              <a:t>Хорошие ключевые слова:</a:t>
            </a:r>
          </a:p>
          <a:p>
            <a:pPr marL="0" indent="0">
              <a:buNone/>
            </a:pPr>
            <a:r>
              <a:rPr lang="ru-RU" dirty="0">
                <a:latin typeface="Verdana"/>
                <a:cs typeface="Verdana"/>
              </a:rPr>
              <a:t>Стоматология в </a:t>
            </a:r>
            <a:r>
              <a:rPr lang="ru-RU" dirty="0" err="1">
                <a:latin typeface="Verdana"/>
                <a:cs typeface="Verdana"/>
              </a:rPr>
              <a:t>казани</a:t>
            </a:r>
            <a:r>
              <a:rPr lang="ru-RU" dirty="0">
                <a:latin typeface="Verdana"/>
                <a:cs typeface="Verdana"/>
              </a:rPr>
              <a:t>, </a:t>
            </a:r>
            <a:endParaRPr lang="en-US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ru-RU" dirty="0" smtClean="0">
                <a:latin typeface="Verdana"/>
                <a:cs typeface="Verdana"/>
              </a:rPr>
              <a:t>стоматологическая </a:t>
            </a:r>
            <a:r>
              <a:rPr lang="ru-RU" dirty="0">
                <a:latin typeface="Verdana"/>
                <a:cs typeface="Verdana"/>
              </a:rPr>
              <a:t>клиника, </a:t>
            </a:r>
            <a:endParaRPr lang="en-US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ru-RU" dirty="0" smtClean="0">
                <a:latin typeface="Verdana"/>
                <a:cs typeface="Verdana"/>
              </a:rPr>
              <a:t>удаление </a:t>
            </a:r>
            <a:r>
              <a:rPr lang="ru-RU" dirty="0">
                <a:latin typeface="Verdana"/>
                <a:cs typeface="Verdana"/>
              </a:rPr>
              <a:t>зубов, </a:t>
            </a:r>
            <a:endParaRPr lang="en-US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ru-RU" dirty="0" smtClean="0">
                <a:latin typeface="Verdana"/>
                <a:cs typeface="Verdana"/>
              </a:rPr>
              <a:t>лечение </a:t>
            </a:r>
            <a:r>
              <a:rPr lang="ru-RU" dirty="0">
                <a:latin typeface="Verdana"/>
                <a:cs typeface="Verdana"/>
              </a:rPr>
              <a:t>зубов, отбеливание зубов, </a:t>
            </a:r>
            <a:endParaRPr lang="en-US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ru-RU" dirty="0" smtClean="0">
                <a:latin typeface="Verdana"/>
                <a:cs typeface="Verdana"/>
              </a:rPr>
              <a:t>протезирование </a:t>
            </a:r>
            <a:r>
              <a:rPr lang="ru-RU" dirty="0">
                <a:latin typeface="Verdana"/>
                <a:cs typeface="Verdana"/>
              </a:rPr>
              <a:t>зубов</a:t>
            </a:r>
          </a:p>
          <a:p>
            <a:endParaRPr lang="ru-RU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960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707654"/>
            <a:ext cx="2160240" cy="4181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Verdana"/>
                <a:cs typeface="Verdana"/>
              </a:rPr>
              <a:t>Медиаплан</a:t>
            </a:r>
            <a:endParaRPr lang="ru-RU" sz="2400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355726"/>
            <a:ext cx="7632848" cy="2561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Verdana"/>
                <a:cs typeface="Verdana"/>
              </a:rPr>
              <a:t>Написание </a:t>
            </a:r>
            <a:r>
              <a:rPr lang="ru-RU" sz="2000" dirty="0" smtClean="0">
                <a:latin typeface="Verdana"/>
                <a:cs typeface="Verdana"/>
              </a:rPr>
              <a:t>медиаплна </a:t>
            </a:r>
            <a:r>
              <a:rPr lang="ru-RU" sz="2000" dirty="0">
                <a:latin typeface="Verdana"/>
                <a:cs typeface="Verdana"/>
              </a:rPr>
              <a:t>важная составляющая контекстной рекламной компании. На этом этапе определяются системы и площадки для </a:t>
            </a:r>
            <a:r>
              <a:rPr lang="ru-RU" sz="2000">
                <a:latin typeface="Verdana"/>
                <a:cs typeface="Verdana"/>
              </a:rPr>
              <a:t>показа </a:t>
            </a:r>
            <a:r>
              <a:rPr lang="ru-RU" sz="2000" smtClean="0">
                <a:latin typeface="Verdana"/>
                <a:cs typeface="Verdana"/>
              </a:rPr>
              <a:t>будущих </a:t>
            </a:r>
            <a:r>
              <a:rPr lang="ru-RU" sz="2000" dirty="0">
                <a:latin typeface="Verdana"/>
                <a:cs typeface="Verdana"/>
              </a:rPr>
              <a:t>объявлений составляется план размещения с прогнозом показов по каждому объявлению и площадке. Благодаря детальному плану мы можем спрогнозировать количество целевых посетителей вашего сайта и планируемый экономический эффект от размещения рекламы.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5486"/>
            <a:ext cx="4714985" cy="15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555526"/>
            <a:ext cx="3960440" cy="8640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Verdana"/>
                <a:cs typeface="Verdana"/>
              </a:rPr>
              <a:t>Как писать рекламные объявления?</a:t>
            </a:r>
            <a:endParaRPr lang="ru-RU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231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555526"/>
            <a:ext cx="3960440" cy="8640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Verdana"/>
                <a:cs typeface="Verdana"/>
              </a:rPr>
              <a:t>Как писать рекламные объявления?</a:t>
            </a:r>
            <a:endParaRPr lang="ru-RU" sz="2400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595504"/>
            <a:ext cx="6184844" cy="35189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Verdana"/>
                <a:cs typeface="Verdana"/>
              </a:rPr>
              <a:t>При составлении рекламных объявлений рекомендуется использовать фразы, выражающие желание покупки товара или заказа услуги: </a:t>
            </a:r>
            <a:endParaRPr lang="ru-RU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ru-RU" dirty="0" smtClean="0">
                <a:latin typeface="Verdana"/>
                <a:cs typeface="Verdana"/>
              </a:rPr>
              <a:t>Например:</a:t>
            </a:r>
            <a:r>
              <a:rPr lang="ru-RU" b="1" dirty="0" smtClean="0">
                <a:latin typeface="Verdana"/>
                <a:cs typeface="Verdana"/>
              </a:rPr>
              <a:t> Купить</a:t>
            </a:r>
            <a:r>
              <a:rPr lang="ru-RU" b="1" dirty="0">
                <a:latin typeface="Verdana"/>
                <a:cs typeface="Verdana"/>
              </a:rPr>
              <a:t>, заказать, распродажа, цена, сервис, доставка. </a:t>
            </a:r>
            <a:endParaRPr lang="ru-RU" b="1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ru-RU" dirty="0" smtClean="0">
                <a:latin typeface="Verdana"/>
                <a:cs typeface="Verdana"/>
              </a:rPr>
              <a:t>Также </a:t>
            </a:r>
            <a:r>
              <a:rPr lang="ru-RU" dirty="0">
                <a:latin typeface="Verdana"/>
                <a:cs typeface="Verdana"/>
              </a:rPr>
              <a:t>рекомендуется использовать слова призывающие к действию: </a:t>
            </a:r>
            <a:r>
              <a:rPr lang="ru-RU" dirty="0" smtClean="0">
                <a:latin typeface="Verdana"/>
                <a:cs typeface="Verdana"/>
              </a:rPr>
              <a:t>Например: </a:t>
            </a:r>
            <a:r>
              <a:rPr lang="ru-RU" b="1" dirty="0" smtClean="0">
                <a:latin typeface="Verdana"/>
                <a:cs typeface="Verdana"/>
              </a:rPr>
              <a:t>Звоните</a:t>
            </a:r>
            <a:r>
              <a:rPr lang="ru-RU" b="1" dirty="0">
                <a:latin typeface="Verdana"/>
                <a:cs typeface="Verdana"/>
              </a:rPr>
              <a:t>, Спешите</a:t>
            </a:r>
            <a:r>
              <a:rPr lang="ru-RU" b="1" dirty="0" smtClean="0">
                <a:latin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Verdana"/>
                <a:cs typeface="Verdana"/>
              </a:rPr>
              <a:t>Для каждой ЦА нужно составлять объявление индивидуально. Можно использовать сленг, жаргонизмы и юмор.</a:t>
            </a:r>
          </a:p>
          <a:p>
            <a:pPr marL="0" indent="0">
              <a:buNone/>
            </a:pPr>
            <a:r>
              <a:rPr lang="ru-RU" dirty="0" smtClean="0">
                <a:latin typeface="Verdana"/>
                <a:cs typeface="Verdana"/>
              </a:rPr>
              <a:t>Например для молодежи</a:t>
            </a:r>
            <a:r>
              <a:rPr lang="ru-RU" dirty="0">
                <a:latin typeface="Verdana"/>
                <a:cs typeface="Verdana"/>
              </a:rPr>
              <a:t>: </a:t>
            </a:r>
            <a:r>
              <a:rPr lang="ru-RU" b="1" dirty="0">
                <a:latin typeface="Verdana"/>
                <a:cs typeface="Verdana"/>
              </a:rPr>
              <a:t>Мопед не наш, мы просто им торгуем. Звоните, мы обязательно ответим!</a:t>
            </a:r>
            <a:r>
              <a:rPr lang="ru-RU" b="1" dirty="0" smtClean="0">
                <a:latin typeface="Verdana"/>
                <a:cs typeface="Verdana"/>
              </a:rPr>
              <a:t>   </a:t>
            </a:r>
          </a:p>
          <a:p>
            <a:pPr marL="0" indent="0">
              <a:buNone/>
            </a:pPr>
            <a:r>
              <a:rPr lang="ru-RU" dirty="0">
                <a:latin typeface="Verdana"/>
                <a:cs typeface="Verdana"/>
              </a:rPr>
              <a:t>Продажа решения. Предложите потенциальному покупателю не товар, а решение его проблемы. В объявлении вместо </a:t>
            </a:r>
            <a:r>
              <a:rPr lang="ru-RU" dirty="0" smtClean="0">
                <a:latin typeface="Verdana"/>
                <a:cs typeface="Verdana"/>
              </a:rPr>
              <a:t>общих фраз, типа «</a:t>
            </a:r>
            <a:r>
              <a:rPr lang="ru-RU" b="1" dirty="0" smtClean="0">
                <a:latin typeface="Verdana"/>
                <a:cs typeface="Verdana"/>
              </a:rPr>
              <a:t>Обогреватели на любой кошелек!</a:t>
            </a:r>
            <a:r>
              <a:rPr lang="ru-RU" dirty="0" smtClean="0">
                <a:latin typeface="Verdana"/>
                <a:cs typeface="Verdana"/>
              </a:rPr>
              <a:t>» </a:t>
            </a:r>
            <a:r>
              <a:rPr lang="ru-RU" dirty="0">
                <a:latin typeface="Verdana"/>
                <a:cs typeface="Verdana"/>
              </a:rPr>
              <a:t>спросите </a:t>
            </a:r>
            <a:r>
              <a:rPr lang="ru-RU" dirty="0" smtClean="0">
                <a:latin typeface="Verdana"/>
                <a:cs typeface="Verdana"/>
              </a:rPr>
              <a:t>«</a:t>
            </a:r>
            <a:r>
              <a:rPr lang="ru-RU" b="1" dirty="0" smtClean="0">
                <a:latin typeface="Verdana"/>
                <a:cs typeface="Verdana"/>
              </a:rPr>
              <a:t>Отопление так и включили?</a:t>
            </a:r>
            <a:r>
              <a:rPr lang="ru-RU" dirty="0" smtClean="0">
                <a:latin typeface="Verdana"/>
                <a:cs typeface="Verdana"/>
              </a:rPr>
              <a:t>», </a:t>
            </a:r>
            <a:r>
              <a:rPr lang="ru-RU" dirty="0">
                <a:latin typeface="Verdana"/>
                <a:cs typeface="Verdana"/>
              </a:rPr>
              <a:t>- и пользователь почувствует, что вас интересуют не только его деньги, но и его потребности.</a:t>
            </a:r>
            <a:r>
              <a:rPr lang="ru-RU" dirty="0" smtClean="0">
                <a:latin typeface="Verdana"/>
                <a:cs typeface="Verdana"/>
              </a:rPr>
              <a:t>		</a:t>
            </a:r>
            <a:r>
              <a:rPr lang="ru-RU" b="1" dirty="0" smtClean="0">
                <a:latin typeface="Verdana"/>
                <a:cs typeface="Verdana"/>
              </a:rPr>
              <a:t>			</a:t>
            </a:r>
            <a:endParaRPr lang="ru-RU" sz="12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151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475447"/>
            <a:ext cx="5746783" cy="50060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Verdana"/>
                <a:cs typeface="Verdana"/>
              </a:rPr>
              <a:t>Пример</a:t>
            </a:r>
            <a:r>
              <a:rPr lang="ru-RU" sz="2400" dirty="0">
                <a:latin typeface="Verdana"/>
                <a:cs typeface="Verdana"/>
              </a:rPr>
              <a:t>ы</a:t>
            </a:r>
            <a:r>
              <a:rPr lang="ru-RU" sz="2400" dirty="0" smtClean="0">
                <a:latin typeface="Verdana"/>
                <a:cs typeface="Verdana"/>
              </a:rPr>
              <a:t> хороших объявлений</a:t>
            </a:r>
            <a:endParaRPr lang="ru-RU" sz="2400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95686"/>
            <a:ext cx="5400600" cy="1080120"/>
          </a:xfrm>
        </p:spPr>
        <p:txBody>
          <a:bodyPr/>
          <a:lstStyle/>
          <a:p>
            <a:pPr marL="0" indent="0">
              <a:buNone/>
            </a:pPr>
            <a:endParaRPr lang="ru-RU" sz="2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ru-RU" dirty="0" smtClean="0">
                <a:latin typeface="Verdana"/>
                <a:cs typeface="Verdana"/>
              </a:rPr>
              <a:t>Ключевые запросы: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ru-RU" dirty="0" smtClean="0">
                <a:latin typeface="Verdana"/>
                <a:cs typeface="Verdana"/>
              </a:rPr>
              <a:t>Купить кондиционер, Кондиционер </a:t>
            </a:r>
            <a:r>
              <a:rPr lang="ru-RU" dirty="0">
                <a:latin typeface="Verdana"/>
                <a:cs typeface="Verdana"/>
              </a:rPr>
              <a:t>с установкой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74" y="3158648"/>
            <a:ext cx="2717626" cy="1150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71" y="3115068"/>
            <a:ext cx="2899941" cy="12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315" y="1203598"/>
            <a:ext cx="6572771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>
                <a:latin typeface="Verdana"/>
                <a:cs typeface="Verdana"/>
              </a:rPr>
              <a:t>   </a:t>
            </a:r>
            <a:endParaRPr lang="ru-RU" sz="18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ru-RU" sz="1500" dirty="0">
                <a:latin typeface="Verdana"/>
                <a:cs typeface="Verdana"/>
              </a:rPr>
              <a:t>Ключевой запрос:				  </a:t>
            </a:r>
            <a:r>
              <a:rPr lang="ru-RU" sz="1500" dirty="0" smtClean="0">
                <a:latin typeface="Verdana"/>
                <a:cs typeface="Verdana"/>
              </a:rPr>
              <a:t>Ключевой </a:t>
            </a:r>
            <a:r>
              <a:rPr lang="ru-RU" sz="1500" dirty="0">
                <a:latin typeface="Verdana"/>
                <a:cs typeface="Verdana"/>
              </a:rPr>
              <a:t>запрос:</a:t>
            </a:r>
          </a:p>
          <a:p>
            <a:pPr marL="0" indent="0">
              <a:buNone/>
            </a:pPr>
            <a:r>
              <a:rPr lang="ru-RU" sz="1500" dirty="0">
                <a:latin typeface="Verdana"/>
                <a:cs typeface="Verdana"/>
              </a:rPr>
              <a:t>Купить </a:t>
            </a:r>
            <a:r>
              <a:rPr lang="ru-RU" sz="1500" dirty="0" err="1">
                <a:latin typeface="Verdana"/>
                <a:cs typeface="Verdana"/>
              </a:rPr>
              <a:t>Гэлакси</a:t>
            </a:r>
            <a:r>
              <a:rPr lang="ru-RU" sz="1500" dirty="0">
                <a:latin typeface="Verdana"/>
                <a:cs typeface="Verdana"/>
              </a:rPr>
              <a:t> </a:t>
            </a:r>
            <a:r>
              <a:rPr lang="en-US" sz="1500" dirty="0">
                <a:latin typeface="Verdana"/>
                <a:cs typeface="Verdana"/>
              </a:rPr>
              <a:t>S3</a:t>
            </a:r>
            <a:r>
              <a:rPr lang="ru-RU" sz="1500" dirty="0">
                <a:latin typeface="Verdana"/>
                <a:cs typeface="Verdana"/>
              </a:rPr>
              <a:t>                  </a:t>
            </a:r>
            <a:r>
              <a:rPr lang="ru-RU" sz="1500" dirty="0" smtClean="0">
                <a:latin typeface="Verdana"/>
                <a:cs typeface="Verdana"/>
              </a:rPr>
              <a:t>Индивидуальные </a:t>
            </a:r>
            <a:r>
              <a:rPr lang="ru-RU" sz="1500" dirty="0">
                <a:latin typeface="Verdana"/>
                <a:cs typeface="Verdana"/>
              </a:rPr>
              <a:t>туры в Италию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" y="2995895"/>
            <a:ext cx="2757553" cy="1044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08" y="2916325"/>
            <a:ext cx="2907042" cy="120372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39952" y="411510"/>
            <a:ext cx="3731308" cy="74624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Verdana"/>
                <a:cs typeface="Verdana"/>
              </a:rPr>
              <a:t>Примеры плохих объявлений</a:t>
            </a:r>
            <a:endParaRPr lang="ru-RU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682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555526"/>
            <a:ext cx="4896544" cy="9941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Verdana"/>
                <a:cs typeface="Verdana"/>
              </a:rPr>
              <a:t>Плохие объявления превращаются…</a:t>
            </a:r>
            <a:endParaRPr lang="ru-RU" sz="2400" dirty="0">
              <a:latin typeface="Verdana"/>
              <a:cs typeface="Verdan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19" y="2489477"/>
            <a:ext cx="2728588" cy="1129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3673" y="3724896"/>
            <a:ext cx="1794560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CTR 1,18%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3375" y="3724896"/>
            <a:ext cx="1899633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CTR 6,78%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31590"/>
            <a:ext cx="7317105" cy="994172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Что такое контекстная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реклама?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555526"/>
            <a:ext cx="4896544" cy="9941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Verdana"/>
                <a:cs typeface="Verdana"/>
              </a:rPr>
              <a:t>Плохие объявления превращаются…</a:t>
            </a:r>
            <a:endParaRPr lang="ru-RU" sz="2400" dirty="0">
              <a:latin typeface="Verdana"/>
              <a:cs typeface="Verdan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19" y="2489477"/>
            <a:ext cx="2728588" cy="1129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62" y="2505753"/>
            <a:ext cx="2624306" cy="1176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3673" y="3724896"/>
            <a:ext cx="1794560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CTR 1,18%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3375" y="3724896"/>
            <a:ext cx="1899633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CTR 6,78%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699542"/>
            <a:ext cx="3226503" cy="50060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Таргетинг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0" y="1635646"/>
            <a:ext cx="7377968" cy="1152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>
                <a:latin typeface="Verdana"/>
                <a:cs typeface="Verdana"/>
              </a:rPr>
              <a:t>Та́ргетинг</a:t>
            </a:r>
            <a:r>
              <a:rPr lang="ru-RU" dirty="0" smtClean="0">
                <a:latin typeface="Verdana"/>
                <a:cs typeface="Verdana"/>
              </a:rPr>
              <a:t> </a:t>
            </a:r>
            <a:r>
              <a:rPr lang="ru-RU" dirty="0">
                <a:latin typeface="Verdana"/>
                <a:cs typeface="Verdana"/>
              </a:rPr>
              <a:t>(англ. </a:t>
            </a:r>
            <a:r>
              <a:rPr lang="ru-RU" dirty="0" err="1">
                <a:latin typeface="Verdana"/>
                <a:cs typeface="Verdana"/>
              </a:rPr>
              <a:t>target</a:t>
            </a:r>
            <a:r>
              <a:rPr lang="ru-RU" dirty="0">
                <a:latin typeface="Verdana"/>
                <a:cs typeface="Verdana"/>
              </a:rPr>
              <a:t> — цель) — рекламный механизм, позволяющий выделить из всей имеющейся аудитории только ту часть, которая удовлетворяет заданным критериям (целевую аудиторию), и показать рекламу именно </a:t>
            </a:r>
            <a:r>
              <a:rPr lang="ru-RU" dirty="0" smtClean="0">
                <a:latin typeface="Verdana"/>
                <a:cs typeface="Verdana"/>
              </a:rPr>
              <a:t>ей.</a:t>
            </a:r>
            <a:endParaRPr lang="ru-RU" dirty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44" y="2763219"/>
            <a:ext cx="3023015" cy="22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627534"/>
            <a:ext cx="2792429" cy="4936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Verdana"/>
                <a:cs typeface="Verdana"/>
              </a:rPr>
              <a:t>Конверсия</a:t>
            </a:r>
            <a:endParaRPr lang="ru-RU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806" y="1347614"/>
            <a:ext cx="6572771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>
                <a:latin typeface="Verdana"/>
                <a:cs typeface="Verdana"/>
              </a:rPr>
              <a:t>Конверсия </a:t>
            </a:r>
            <a:r>
              <a:rPr lang="ru-RU" sz="1200" dirty="0">
                <a:latin typeface="Verdana"/>
                <a:cs typeface="Verdana"/>
              </a:rPr>
              <a:t>- это отношение числа посетителей сайта, выполнивших на нем какие-либо целевые действия (покупка, регистрация, заполнение формы) к общему числу посетителей сайта.</a:t>
            </a:r>
          </a:p>
          <a:p>
            <a:pPr marL="0" indent="0">
              <a:buNone/>
            </a:pPr>
            <a:r>
              <a:rPr lang="ru-RU" sz="1200" dirty="0">
                <a:latin typeface="Verdana"/>
                <a:cs typeface="Verdana"/>
              </a:rPr>
              <a:t>Считается так: (Посетители совершившие нужное действие/ все посетители)*100%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24" y="2852131"/>
            <a:ext cx="3529035" cy="226896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3875" y="3998155"/>
            <a:ext cx="1141850" cy="1585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3753142"/>
            <a:ext cx="1667455" cy="25392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Verdana"/>
                <a:cs typeface="Verdana"/>
              </a:rPr>
              <a:t>500 переходов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712590" y="4030730"/>
            <a:ext cx="961931" cy="1585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54800" y="3805288"/>
            <a:ext cx="1109680" cy="25392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Verdana"/>
                <a:cs typeface="Verdana"/>
              </a:rPr>
              <a:t>7 покупок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13" y="2757317"/>
            <a:ext cx="1588415" cy="23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627534"/>
            <a:ext cx="2792429" cy="4936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Verdana"/>
                <a:cs typeface="Verdana"/>
              </a:rPr>
              <a:t>Конверсия</a:t>
            </a:r>
            <a:endParaRPr lang="ru-RU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806" y="1347614"/>
            <a:ext cx="6572771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>
                <a:latin typeface="Verdana"/>
                <a:cs typeface="Verdana"/>
              </a:rPr>
              <a:t>Конверсия </a:t>
            </a:r>
            <a:r>
              <a:rPr lang="ru-RU" sz="1200" dirty="0">
                <a:latin typeface="Verdana"/>
                <a:cs typeface="Verdana"/>
              </a:rPr>
              <a:t>- это отношение числа посетителей сайта, выполнивших на нем какие-либо целевые действия (покупка, регистрация, заполнение формы) к общему числу посетителей сайта.</a:t>
            </a:r>
          </a:p>
          <a:p>
            <a:pPr marL="0" indent="0">
              <a:buNone/>
            </a:pPr>
            <a:r>
              <a:rPr lang="ru-RU" sz="1200" dirty="0">
                <a:latin typeface="Verdana"/>
                <a:cs typeface="Verdana"/>
              </a:rPr>
              <a:t>Считается так: (Посетители совершившие нужное действие/ все посетители)*100%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24" y="2852131"/>
            <a:ext cx="3529035" cy="226896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3875" y="3998155"/>
            <a:ext cx="1141850" cy="1585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3753142"/>
            <a:ext cx="1667455" cy="25392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Verdana"/>
                <a:cs typeface="Verdana"/>
              </a:rPr>
              <a:t>500 переходов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712590" y="4030730"/>
            <a:ext cx="961931" cy="1585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54800" y="3805288"/>
            <a:ext cx="1109680" cy="25392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Verdana"/>
                <a:cs typeface="Verdana"/>
              </a:rPr>
              <a:t>7 покупок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13" y="2757317"/>
            <a:ext cx="1588415" cy="23637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45249" y="3671944"/>
            <a:ext cx="1858307" cy="71559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Verdana"/>
                <a:cs typeface="Verdana"/>
              </a:rPr>
              <a:t>Конверсия: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Verdana"/>
                <a:cs typeface="Verdana"/>
              </a:rPr>
              <a:t>(7/500)*100%= 1,4%</a:t>
            </a:r>
            <a:endParaRPr lang="ru-RU" b="1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57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339502"/>
            <a:ext cx="4090599" cy="99417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Verdana"/>
                <a:cs typeface="Verdana"/>
              </a:rPr>
              <a:t>Преимущества контекстной рекламы</a:t>
            </a:r>
          </a:p>
        </p:txBody>
      </p:sp>
    </p:spTree>
    <p:extLst>
      <p:ext uri="{BB962C8B-B14F-4D97-AF65-F5344CB8AC3E}">
        <p14:creationId xmlns:p14="http://schemas.microsoft.com/office/powerpoint/2010/main" val="36074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339502"/>
            <a:ext cx="4090599" cy="99417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Verdana"/>
                <a:cs typeface="Verdana"/>
              </a:rPr>
              <a:t>Преимущества контекстной рекламы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63638"/>
            <a:ext cx="7317105" cy="325755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Verdana"/>
                <a:cs typeface="Verdana"/>
              </a:rPr>
              <a:t>Рекламодатель и пользователь испытывают взаимный интерес.</a:t>
            </a:r>
          </a:p>
          <a:p>
            <a:r>
              <a:rPr lang="ru-RU" dirty="0">
                <a:latin typeface="Verdana"/>
                <a:cs typeface="Verdana"/>
              </a:rPr>
              <a:t>Низкая стоимость привлечения посетителя(многое зависит от региона и тематики)</a:t>
            </a:r>
          </a:p>
          <a:p>
            <a:r>
              <a:rPr lang="ru-RU" dirty="0">
                <a:latin typeface="Verdana"/>
                <a:cs typeface="Verdana"/>
              </a:rPr>
              <a:t>Эффективность - на сайт переходят только целевые посетители.</a:t>
            </a:r>
          </a:p>
          <a:p>
            <a:r>
              <a:rPr lang="ru-RU" dirty="0">
                <a:latin typeface="Verdana"/>
                <a:cs typeface="Verdana"/>
              </a:rPr>
              <a:t>Мониторинг и корректировка в режиме реального времени.</a:t>
            </a:r>
          </a:p>
          <a:p>
            <a:r>
              <a:rPr lang="ru-RU" dirty="0">
                <a:latin typeface="Verdana"/>
                <a:cs typeface="Verdana"/>
              </a:rPr>
              <a:t>Быстрый запуск - время запуска от 1 дня.</a:t>
            </a:r>
          </a:p>
          <a:p>
            <a:r>
              <a:rPr lang="ru-RU" dirty="0">
                <a:latin typeface="Verdana"/>
                <a:cs typeface="Verdana"/>
              </a:rPr>
              <a:t>Можно запускать рекламу, не имея сайта (Будет создана страничка с описанием </a:t>
            </a:r>
            <a:r>
              <a:rPr lang="ru-RU" dirty="0" smtClean="0">
                <a:latin typeface="Verdana"/>
                <a:cs typeface="Verdana"/>
              </a:rPr>
              <a:t>Вашей </a:t>
            </a:r>
            <a:r>
              <a:rPr lang="ru-RU" dirty="0">
                <a:latin typeface="Verdana"/>
                <a:cs typeface="Verdana"/>
              </a:rPr>
              <a:t>компании, адресом, телефоном)</a:t>
            </a:r>
          </a:p>
          <a:p>
            <a:r>
              <a:rPr lang="ru-RU" dirty="0">
                <a:latin typeface="Verdana"/>
                <a:cs typeface="Verdana"/>
              </a:rPr>
              <a:t>Минимальный </a:t>
            </a:r>
            <a:r>
              <a:rPr lang="ru-RU" dirty="0" smtClean="0">
                <a:latin typeface="Verdana"/>
                <a:cs typeface="Verdana"/>
              </a:rPr>
              <a:t>бюджет всего </a:t>
            </a:r>
            <a:r>
              <a:rPr lang="ru-RU" dirty="0">
                <a:latin typeface="Verdana"/>
                <a:cs typeface="Verdana"/>
              </a:rPr>
              <a:t>- 300руб.</a:t>
            </a:r>
          </a:p>
        </p:txBody>
      </p:sp>
    </p:spTree>
    <p:extLst>
      <p:ext uri="{BB962C8B-B14F-4D97-AF65-F5344CB8AC3E}">
        <p14:creationId xmlns:p14="http://schemas.microsoft.com/office/powerpoint/2010/main" val="36519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71800" y="2355726"/>
            <a:ext cx="3855327" cy="3461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Verdana"/>
                <a:cs typeface="Verdana"/>
              </a:rPr>
              <a:t>Благодарю за внимание!</a:t>
            </a:r>
            <a:endParaRPr lang="ru-RU" sz="2000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0035" y="3651870"/>
            <a:ext cx="3621504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Рустем Гараев</a:t>
            </a:r>
            <a:r>
              <a:rPr lang="en-US" sz="1800" dirty="0">
                <a:latin typeface="Verdana"/>
                <a:cs typeface="Verdana"/>
              </a:rPr>
              <a:t>,</a:t>
            </a:r>
            <a:endParaRPr lang="en-US" sz="1800" dirty="0" smtClean="0"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Руководитель </a:t>
            </a:r>
            <a:r>
              <a:rPr lang="en-US" sz="1800" dirty="0" smtClean="0">
                <a:latin typeface="Verdana"/>
                <a:cs typeface="Verdana"/>
              </a:rPr>
              <a:t>“</a:t>
            </a:r>
            <a:r>
              <a:rPr lang="en-US" sz="1800" dirty="0" err="1" smtClean="0">
                <a:latin typeface="Verdana"/>
                <a:cs typeface="Verdana"/>
              </a:rPr>
              <a:t>BulgarPromo</a:t>
            </a:r>
            <a:r>
              <a:rPr lang="en-US" sz="1800" dirty="0" smtClean="0">
                <a:latin typeface="Verdana"/>
                <a:cs typeface="Verdana"/>
              </a:rPr>
              <a:t>”</a:t>
            </a:r>
            <a:endParaRPr lang="ru-RU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61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31590"/>
            <a:ext cx="7317105" cy="994172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Что такое контекстная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реклама?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787774"/>
            <a:ext cx="7317105" cy="1632198"/>
          </a:xfrm>
          <a:noFill/>
        </p:spPr>
        <p:txBody>
          <a:bodyPr/>
          <a:lstStyle/>
          <a:p>
            <a:pPr marL="34294" indent="0">
              <a:buNone/>
            </a:pPr>
            <a:r>
              <a:rPr lang="ru-RU" sz="2400" dirty="0">
                <a:latin typeface="Verdana"/>
                <a:cs typeface="Verdana"/>
              </a:rPr>
              <a:t>Контекстная реклама - технология показа рекламных материалов в ответ на заранее известные запросы пользователей.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5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555526"/>
            <a:ext cx="2808312" cy="634132"/>
          </a:xfrm>
        </p:spPr>
        <p:txBody>
          <a:bodyPr>
            <a:normAutofit fontScale="90000"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где </a:t>
            </a: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контекстная реклама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Яндекс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7614"/>
            <a:ext cx="6515638" cy="3805765"/>
          </a:xfrm>
        </p:spPr>
      </p:pic>
    </p:spTree>
    <p:extLst>
      <p:ext uri="{BB962C8B-B14F-4D97-AF65-F5344CB8AC3E}">
        <p14:creationId xmlns:p14="http://schemas.microsoft.com/office/powerpoint/2010/main" val="5193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81" y="1275606"/>
            <a:ext cx="6468470" cy="3778213"/>
          </a:xfrm>
        </p:spPr>
      </p:pic>
    </p:spTree>
    <p:extLst>
      <p:ext uri="{BB962C8B-B14F-4D97-AF65-F5344CB8AC3E}">
        <p14:creationId xmlns:p14="http://schemas.microsoft.com/office/powerpoint/2010/main" val="20327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627534"/>
            <a:ext cx="4018594" cy="572616"/>
          </a:xfrm>
        </p:spPr>
        <p:txBody>
          <a:bodyPr>
            <a:normAutofit fontScale="90000"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где </a:t>
            </a: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контекстная реклама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Google</a:t>
            </a: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71" y="1347614"/>
            <a:ext cx="7537960" cy="3653451"/>
          </a:xfrm>
        </p:spPr>
      </p:pic>
    </p:spTree>
    <p:extLst>
      <p:ext uri="{BB962C8B-B14F-4D97-AF65-F5344CB8AC3E}">
        <p14:creationId xmlns:p14="http://schemas.microsoft.com/office/powerpoint/2010/main" val="14106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55" y="1347614"/>
            <a:ext cx="7472650" cy="3621798"/>
          </a:xfrm>
        </p:spPr>
      </p:pic>
    </p:spTree>
    <p:extLst>
      <p:ext uri="{BB962C8B-B14F-4D97-AF65-F5344CB8AC3E}">
        <p14:creationId xmlns:p14="http://schemas.microsoft.com/office/powerpoint/2010/main" val="40229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347614"/>
            <a:ext cx="7317105" cy="418108"/>
          </a:xfrm>
        </p:spPr>
        <p:txBody>
          <a:bodyPr/>
          <a:lstStyle/>
          <a:p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Перед запуском рекламной компании необходимо: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449" y="2427734"/>
            <a:ext cx="7317105" cy="220141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dirty="0" smtClean="0">
                <a:latin typeface="Verdana"/>
                <a:cs typeface="Verdana"/>
              </a:rPr>
              <a:t>Подобрать </a:t>
            </a:r>
            <a:r>
              <a:rPr lang="ru-RU" dirty="0">
                <a:latin typeface="Verdana"/>
                <a:cs typeface="Verdana"/>
              </a:rPr>
              <a:t>ключевые слова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Verdana"/>
                <a:cs typeface="Verdana"/>
              </a:rPr>
              <a:t>Составить </a:t>
            </a:r>
            <a:r>
              <a:rPr lang="ru-RU" dirty="0">
                <a:latin typeface="Verdana"/>
                <a:cs typeface="Verdana"/>
              </a:rPr>
              <a:t>медиаплан и бюджет </a:t>
            </a:r>
            <a:r>
              <a:rPr lang="ru-RU" dirty="0" smtClean="0">
                <a:latin typeface="Verdana"/>
                <a:cs typeface="Verdana"/>
              </a:rPr>
              <a:t>кампании</a:t>
            </a:r>
            <a:endParaRPr lang="ru-RU" dirty="0">
              <a:latin typeface="Verdana"/>
              <a:cs typeface="Verdana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Verdana"/>
                <a:cs typeface="Verdana"/>
              </a:rPr>
              <a:t>Написать </a:t>
            </a:r>
            <a:r>
              <a:rPr lang="ru-RU" dirty="0">
                <a:latin typeface="Verdana"/>
                <a:cs typeface="Verdana"/>
              </a:rPr>
              <a:t>текстовые объявления (описания и заголовки)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Verdana"/>
                <a:cs typeface="Verdana"/>
              </a:rPr>
              <a:t>Определить </a:t>
            </a:r>
            <a:r>
              <a:rPr lang="ru-RU" dirty="0">
                <a:latin typeface="Verdana"/>
                <a:cs typeface="Verdana"/>
              </a:rPr>
              <a:t>рекламируемые страницы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latin typeface="Verdana"/>
                <a:cs typeface="Verdana"/>
              </a:rPr>
              <a:t>Настроить </a:t>
            </a:r>
            <a:r>
              <a:rPr lang="ru-RU" dirty="0">
                <a:latin typeface="Verdana"/>
                <a:cs typeface="Verdana"/>
              </a:rPr>
              <a:t>географический и временной </a:t>
            </a:r>
            <a:r>
              <a:rPr lang="ru-RU" dirty="0" err="1" smtClean="0">
                <a:latin typeface="Verdana"/>
                <a:cs typeface="Verdana"/>
              </a:rPr>
              <a:t>таргетинг</a:t>
            </a:r>
            <a:endParaRPr lang="ru-RU" dirty="0" smtClean="0">
              <a:latin typeface="Verdana"/>
              <a:cs typeface="Verdana"/>
            </a:endParaRPr>
          </a:p>
          <a:p>
            <a:pPr marL="0" indent="0">
              <a:buNone/>
            </a:pPr>
            <a:endParaRPr lang="ru-RU" dirty="0">
              <a:latin typeface="Verdana"/>
              <a:cs typeface="Verdana"/>
            </a:endParaRPr>
          </a:p>
          <a:p>
            <a:pPr marL="0" indent="0">
              <a:buNone/>
            </a:pPr>
            <a:endParaRPr lang="ru-RU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044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31590"/>
            <a:ext cx="7317105" cy="50060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Verdana"/>
                <a:cs typeface="Verdana"/>
              </a:rPr>
              <a:t>Как </a:t>
            </a:r>
            <a:r>
              <a:rPr lang="ru-RU" sz="2400" dirty="0" smtClean="0">
                <a:latin typeface="Verdana"/>
                <a:cs typeface="Verdana"/>
              </a:rPr>
              <a:t>подбирать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ru-RU" sz="2400" dirty="0" smtClean="0">
                <a:latin typeface="Verdana"/>
                <a:cs typeface="Verdana"/>
              </a:rPr>
              <a:t>Ключевые слова</a:t>
            </a:r>
            <a:r>
              <a:rPr lang="en-US" sz="2400" dirty="0">
                <a:latin typeface="Verdana"/>
                <a:cs typeface="Verdana"/>
              </a:rPr>
              <a:t>?</a:t>
            </a:r>
            <a:endParaRPr lang="ru-RU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144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presentation (widescreen)</Template>
  <TotalTime>0</TotalTime>
  <Words>763</Words>
  <Application>Microsoft Office PowerPoint</Application>
  <PresentationFormat>On-screen Show (16:9)</PresentationFormat>
  <Paragraphs>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Verdana</vt:lpstr>
      <vt:lpstr>Continental World 16x9</vt:lpstr>
      <vt:lpstr>Продвижение сайтов в поисковых системах.  методы и способы</vt:lpstr>
      <vt:lpstr>Что такое контекстная реклама?</vt:lpstr>
      <vt:lpstr>Что такое контекстная реклама?</vt:lpstr>
      <vt:lpstr>где контекстная реклама в Яндекс?</vt:lpstr>
      <vt:lpstr>PowerPoint Presentation</vt:lpstr>
      <vt:lpstr>где контекстная реклама в Google?</vt:lpstr>
      <vt:lpstr>PowerPoint Presentation</vt:lpstr>
      <vt:lpstr>Перед запуском рекламной компании необходимо:</vt:lpstr>
      <vt:lpstr>Как подбирать Ключевые слова?</vt:lpstr>
      <vt:lpstr>Как подбирать Ключевые слова?</vt:lpstr>
      <vt:lpstr>Ключевые слова</vt:lpstr>
      <vt:lpstr>Ключевые слова</vt:lpstr>
      <vt:lpstr>Ключевые слова</vt:lpstr>
      <vt:lpstr>Медиаплан</vt:lpstr>
      <vt:lpstr>Как писать рекламные объявления?</vt:lpstr>
      <vt:lpstr>Как писать рекламные объявления?</vt:lpstr>
      <vt:lpstr>Примеры хороших объявлений</vt:lpstr>
      <vt:lpstr>Примеры плохих объявлений</vt:lpstr>
      <vt:lpstr>Плохие объявления превращаются…</vt:lpstr>
      <vt:lpstr>Плохие объявления превращаются…</vt:lpstr>
      <vt:lpstr>Таргетинг. </vt:lpstr>
      <vt:lpstr>Конверсия</vt:lpstr>
      <vt:lpstr>Конверсия</vt:lpstr>
      <vt:lpstr>Преимущества контекстной рекламы</vt:lpstr>
      <vt:lpstr>Преимущества контекстной рекламы</vt:lpstr>
      <vt:lpstr>Благодарю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2012-09-21T11:47:33Z</dcterms:created>
  <dcterms:modified xsi:type="dcterms:W3CDTF">2012-10-04T11:27:15Z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