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3" r:id="rId7"/>
    <p:sldId id="264" r:id="rId8"/>
    <p:sldId id="265" r:id="rId9"/>
    <p:sldId id="266" r:id="rId10"/>
    <p:sldId id="267" r:id="rId11"/>
    <p:sldId id="268" r:id="rId12"/>
    <p:sldId id="272" r:id="rId13"/>
    <p:sldId id="271" r:id="rId14"/>
    <p:sldId id="270" r:id="rId15"/>
    <p:sldId id="274" r:id="rId16"/>
    <p:sldId id="269" r:id="rId17"/>
    <p:sldId id="273" r:id="rId18"/>
  </p:sldIdLst>
  <p:sldSz cx="9144000" cy="5143500" type="screen16x9"/>
  <p:notesSz cx="6858000" cy="9144000"/>
  <p:defaultTextStyle>
    <a:defPPr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11" autoAdjust="0"/>
    <p:restoredTop sz="94676" autoAdjust="0"/>
  </p:normalViewPr>
  <p:slideViewPr>
    <p:cSldViewPr snapToGrid="0" snapToObjects="1">
      <p:cViewPr varScale="1">
        <p:scale>
          <a:sx n="92" d="100"/>
          <a:sy n="92" d="100"/>
        </p:scale>
        <p:origin x="762" y="9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5841752866650631"/>
          <c:y val="1.2376281333403969E-2"/>
          <c:w val="0.54158215010141431"/>
          <c:h val="1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Average Daily Reach  </c:v>
                </c:pt>
              </c:strCache>
            </c:strRef>
          </c:tx>
          <c:spPr>
            <a:solidFill>
              <a:schemeClr val="tx2"/>
            </a:solidFill>
            <a:ln w="25265"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25265">
                <a:noFill/>
              </a:ln>
            </c:spPr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 w="25265">
                <a:noFill/>
              </a:ln>
            </c:spPr>
          </c:dPt>
          <c:dPt>
            <c:idx val="2"/>
            <c:invertIfNegative val="0"/>
            <c:bubble3D val="0"/>
            <c:spPr>
              <a:solidFill>
                <a:schemeClr val="accent1"/>
              </a:solidFill>
              <a:ln w="25265">
                <a:noFill/>
              </a:ln>
            </c:spPr>
          </c:dPt>
          <c:dPt>
            <c:idx val="3"/>
            <c:invertIfNegative val="0"/>
            <c:bubble3D val="0"/>
            <c:spPr>
              <a:solidFill>
                <a:schemeClr val="accent1"/>
              </a:solidFill>
              <a:ln w="25265">
                <a:noFill/>
              </a:ln>
            </c:spPr>
          </c:dPt>
          <c:dPt>
            <c:idx val="6"/>
            <c:invertIfNegative val="0"/>
            <c:bubble3D val="0"/>
            <c:spPr>
              <a:solidFill>
                <a:schemeClr val="accent1"/>
              </a:solidFill>
              <a:ln w="25265">
                <a:noFill/>
              </a:ln>
            </c:spPr>
          </c:dPt>
          <c:dPt>
            <c:idx val="10"/>
            <c:invertIfNegative val="0"/>
            <c:bubble3D val="0"/>
            <c:spPr>
              <a:solidFill>
                <a:schemeClr val="accent1"/>
              </a:solidFill>
              <a:ln w="25265">
                <a:noFill/>
              </a:ln>
            </c:spPr>
          </c:dPt>
          <c:dPt>
            <c:idx val="11"/>
            <c:invertIfNegative val="0"/>
            <c:bubble3D val="0"/>
            <c:spPr>
              <a:solidFill>
                <a:schemeClr val="accent1"/>
              </a:solidFill>
              <a:ln w="25265">
                <a:noFill/>
              </a:ln>
            </c:spPr>
          </c:dPt>
          <c:dPt>
            <c:idx val="12"/>
            <c:invertIfNegative val="0"/>
            <c:bubble3D val="0"/>
            <c:spPr>
              <a:solidFill>
                <a:schemeClr val="accent1"/>
              </a:solidFill>
              <a:ln w="25265">
                <a:noFill/>
              </a:ln>
            </c:spPr>
          </c:dPt>
          <c:dPt>
            <c:idx val="15"/>
            <c:invertIfNegative val="0"/>
            <c:bubble3D val="0"/>
            <c:spPr>
              <a:solidFill>
                <a:schemeClr val="accent1"/>
              </a:solidFill>
              <a:ln w="25265">
                <a:noFill/>
              </a:ln>
            </c:spPr>
          </c:dPt>
          <c:dPt>
            <c:idx val="16"/>
            <c:invertIfNegative val="0"/>
            <c:bubble3D val="0"/>
            <c:spPr>
              <a:solidFill>
                <a:schemeClr val="accent1"/>
              </a:solidFill>
              <a:ln w="25265">
                <a:noFill/>
              </a:ln>
            </c:spPr>
          </c:dPt>
          <c:dLbls>
            <c:numFmt formatCode="#,##0&quot; т.ч.&quot;" sourceLinked="0"/>
            <c:spPr>
              <a:noFill/>
              <a:ln w="25265">
                <a:noFill/>
              </a:ln>
            </c:spPr>
            <c:txPr>
              <a:bodyPr/>
              <a:lstStyle/>
              <a:p>
                <a:pPr>
                  <a:defRPr sz="895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Sheet1!$A$2:$A$21</c:f>
              <c:strCache>
                <c:ptCount val="20"/>
                <c:pt idx="0">
                  <c:v>Яндекс (35 проектов)</c:v>
                </c:pt>
                <c:pt idx="1">
                  <c:v>Mail.ru (31 проект)</c:v>
                </c:pt>
                <c:pt idx="2">
                  <c:v>Vk.com</c:v>
                </c:pt>
                <c:pt idx="3">
                  <c:v>Odnoklassniki.ru</c:v>
                </c:pt>
                <c:pt idx="4">
                  <c:v>Google(ru+com)</c:v>
                </c:pt>
                <c:pt idx="5">
                  <c:v>Youtube.com</c:v>
                </c:pt>
                <c:pt idx="6">
                  <c:v>Rambler (25 проектов)</c:v>
                </c:pt>
                <c:pt idx="7">
                  <c:v>Wikipedia.org</c:v>
                </c:pt>
                <c:pt idx="8">
                  <c:v>Facebook.com</c:v>
                </c:pt>
                <c:pt idx="9">
                  <c:v>Fotostrana.ru</c:v>
                </c:pt>
                <c:pt idx="10">
                  <c:v>Avito.ru</c:v>
                </c:pt>
                <c:pt idx="11">
                  <c:v>Gismeteo.ru</c:v>
                </c:pt>
                <c:pt idx="12">
                  <c:v>LiveJournal.com</c:v>
                </c:pt>
                <c:pt idx="13">
                  <c:v>Slando.ru</c:v>
                </c:pt>
                <c:pt idx="14">
                  <c:v>Biglion.ru</c:v>
                </c:pt>
                <c:pt idx="15">
                  <c:v>Kinopoisk.ru</c:v>
                </c:pt>
                <c:pt idx="16">
                  <c:v>Qip.ru</c:v>
                </c:pt>
                <c:pt idx="17">
                  <c:v>Rutracker.org</c:v>
                </c:pt>
                <c:pt idx="18">
                  <c:v>Twitter.com</c:v>
                </c:pt>
                <c:pt idx="19">
                  <c:v>Sbrf.ru</c:v>
                </c:pt>
              </c:strCache>
            </c:strRef>
          </c:cat>
          <c:val>
            <c:numRef>
              <c:f>Sheet1!$B$2:$B$21</c:f>
              <c:numCache>
                <c:formatCode>0.0</c:formatCode>
                <c:ptCount val="20"/>
                <c:pt idx="0">
                  <c:v>23179.4</c:v>
                </c:pt>
                <c:pt idx="1">
                  <c:v>22144.799999999996</c:v>
                </c:pt>
                <c:pt idx="2">
                  <c:v>21485</c:v>
                </c:pt>
                <c:pt idx="3">
                  <c:v>15666.3</c:v>
                </c:pt>
                <c:pt idx="4">
                  <c:v>11253.6</c:v>
                </c:pt>
                <c:pt idx="5">
                  <c:v>5871.5</c:v>
                </c:pt>
                <c:pt idx="6">
                  <c:v>4197.2</c:v>
                </c:pt>
                <c:pt idx="7">
                  <c:v>3590.5</c:v>
                </c:pt>
                <c:pt idx="8">
                  <c:v>3055.5</c:v>
                </c:pt>
                <c:pt idx="9">
                  <c:v>2779.4</c:v>
                </c:pt>
                <c:pt idx="10">
                  <c:v>2354.1</c:v>
                </c:pt>
                <c:pt idx="11">
                  <c:v>2272.3000000000002</c:v>
                </c:pt>
                <c:pt idx="12">
                  <c:v>2215.6</c:v>
                </c:pt>
                <c:pt idx="13">
                  <c:v>1441</c:v>
                </c:pt>
                <c:pt idx="14">
                  <c:v>1405.2</c:v>
                </c:pt>
                <c:pt idx="15">
                  <c:v>1344.7</c:v>
                </c:pt>
                <c:pt idx="16">
                  <c:v>1291.0999999999999</c:v>
                </c:pt>
                <c:pt idx="17">
                  <c:v>1282.3</c:v>
                </c:pt>
                <c:pt idx="18">
                  <c:v>1261.8</c:v>
                </c:pt>
                <c:pt idx="19">
                  <c:v>1261.5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189901280"/>
        <c:axId val="189901840"/>
      </c:barChart>
      <c:catAx>
        <c:axId val="18990128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 w="9475">
            <a:noFill/>
          </a:ln>
        </c:spPr>
        <c:txPr>
          <a:bodyPr rot="0" vert="horz"/>
          <a:lstStyle/>
          <a:p>
            <a:pPr>
              <a:defRPr sz="895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89901840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89901840"/>
        <c:scaling>
          <c:orientation val="minMax"/>
          <c:max val="90000"/>
          <c:min val="0"/>
        </c:scaling>
        <c:delete val="1"/>
        <c:axPos val="t"/>
        <c:numFmt formatCode="0.0" sourceLinked="1"/>
        <c:majorTickMark val="none"/>
        <c:minorTickMark val="none"/>
        <c:tickLblPos val="none"/>
        <c:crossAx val="189901280"/>
        <c:crosses val="autoZero"/>
        <c:crossBetween val="between"/>
      </c:valAx>
      <c:spPr>
        <a:noFill/>
        <a:ln w="25265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95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0055101081229821"/>
          <c:y val="2.0747245994340989E-2"/>
          <c:w val="0.54251012145748956"/>
          <c:h val="1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Average Weekly Reach  </c:v>
                </c:pt>
              </c:strCache>
            </c:strRef>
          </c:tx>
          <c:spPr>
            <a:solidFill>
              <a:schemeClr val="accent1"/>
            </a:solidFill>
            <a:ln w="25258">
              <a:noFill/>
            </a:ln>
          </c:spPr>
          <c:invertIfNegative val="0"/>
          <c:dPt>
            <c:idx val="4"/>
            <c:invertIfNegative val="0"/>
            <c:bubble3D val="0"/>
            <c:spPr>
              <a:solidFill>
                <a:schemeClr val="tx2"/>
              </a:solidFill>
              <a:ln w="25258">
                <a:noFill/>
              </a:ln>
            </c:spPr>
          </c:dPt>
          <c:dPt>
            <c:idx val="5"/>
            <c:invertIfNegative val="0"/>
            <c:bubble3D val="0"/>
            <c:spPr>
              <a:solidFill>
                <a:schemeClr val="tx2"/>
              </a:solidFill>
              <a:ln w="25258">
                <a:noFill/>
              </a:ln>
            </c:spPr>
          </c:dPt>
          <c:dPt>
            <c:idx val="6"/>
            <c:invertIfNegative val="0"/>
            <c:bubble3D val="0"/>
            <c:spPr>
              <a:solidFill>
                <a:schemeClr val="tx2"/>
              </a:solidFill>
              <a:ln w="25258">
                <a:noFill/>
              </a:ln>
            </c:spPr>
          </c:dPt>
          <c:dPt>
            <c:idx val="8"/>
            <c:invertIfNegative val="0"/>
            <c:bubble3D val="0"/>
            <c:spPr>
              <a:solidFill>
                <a:schemeClr val="tx2"/>
              </a:solidFill>
              <a:ln w="25258">
                <a:noFill/>
              </a:ln>
            </c:spPr>
          </c:dPt>
          <c:dPt>
            <c:idx val="12"/>
            <c:invertIfNegative val="0"/>
            <c:bubble3D val="0"/>
            <c:spPr>
              <a:solidFill>
                <a:schemeClr val="tx2"/>
              </a:solidFill>
              <a:ln w="25258">
                <a:noFill/>
              </a:ln>
            </c:spPr>
          </c:dPt>
          <c:dPt>
            <c:idx val="13"/>
            <c:invertIfNegative val="0"/>
            <c:bubble3D val="0"/>
            <c:spPr>
              <a:solidFill>
                <a:schemeClr val="tx2"/>
              </a:solidFill>
              <a:ln w="25258">
                <a:noFill/>
              </a:ln>
            </c:spPr>
          </c:dPt>
          <c:dPt>
            <c:idx val="14"/>
            <c:invertIfNegative val="0"/>
            <c:bubble3D val="0"/>
            <c:spPr>
              <a:solidFill>
                <a:schemeClr val="tx2"/>
              </a:solidFill>
              <a:ln w="25258">
                <a:noFill/>
              </a:ln>
            </c:spPr>
          </c:dPt>
          <c:dPt>
            <c:idx val="16"/>
            <c:invertIfNegative val="0"/>
            <c:bubble3D val="0"/>
            <c:spPr>
              <a:solidFill>
                <a:schemeClr val="tx2"/>
              </a:solidFill>
              <a:ln w="25258">
                <a:noFill/>
              </a:ln>
            </c:spPr>
          </c:dPt>
          <c:dPt>
            <c:idx val="17"/>
            <c:invertIfNegative val="0"/>
            <c:bubble3D val="0"/>
            <c:spPr>
              <a:solidFill>
                <a:schemeClr val="tx2"/>
              </a:solidFill>
              <a:ln w="25258">
                <a:noFill/>
              </a:ln>
            </c:spPr>
          </c:dPt>
          <c:dPt>
            <c:idx val="18"/>
            <c:invertIfNegative val="0"/>
            <c:bubble3D val="0"/>
            <c:spPr>
              <a:solidFill>
                <a:schemeClr val="tx2"/>
              </a:solidFill>
              <a:ln w="25258">
                <a:noFill/>
              </a:ln>
            </c:spPr>
          </c:dPt>
          <c:dPt>
            <c:idx val="19"/>
            <c:invertIfNegative val="0"/>
            <c:bubble3D val="0"/>
            <c:spPr>
              <a:solidFill>
                <a:schemeClr val="tx2"/>
              </a:solidFill>
              <a:ln w="25258">
                <a:noFill/>
              </a:ln>
            </c:spPr>
          </c:dPt>
          <c:dLbls>
            <c:numFmt formatCode="#,##0&quot; т.ч.&quot;" sourceLinked="0"/>
            <c:spPr>
              <a:noFill/>
              <a:ln w="25258">
                <a:noFill/>
              </a:ln>
            </c:spPr>
            <c:txPr>
              <a:bodyPr/>
              <a:lstStyle/>
              <a:p>
                <a:pPr>
                  <a:defRPr sz="895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Sheet1!$A$2:$A$21</c:f>
              <c:strCache>
                <c:ptCount val="20"/>
                <c:pt idx="0">
                  <c:v>Mail.ru (31 проект)</c:v>
                </c:pt>
                <c:pt idx="1">
                  <c:v>Яндекс (35 проектов)</c:v>
                </c:pt>
                <c:pt idx="2">
                  <c:v>Vk.com</c:v>
                </c:pt>
                <c:pt idx="3">
                  <c:v>Odnoklassniki.ru</c:v>
                </c:pt>
                <c:pt idx="4">
                  <c:v>Google(ru+com)</c:v>
                </c:pt>
                <c:pt idx="5">
                  <c:v>Youtube.com</c:v>
                </c:pt>
                <c:pt idx="6">
                  <c:v>Wikipedia.org</c:v>
                </c:pt>
                <c:pt idx="7">
                  <c:v>Rambler (25 проектов)</c:v>
                </c:pt>
                <c:pt idx="8">
                  <c:v>Facebook.com</c:v>
                </c:pt>
                <c:pt idx="9">
                  <c:v>Avito.ru</c:v>
                </c:pt>
                <c:pt idx="10">
                  <c:v>LiveJournal.com</c:v>
                </c:pt>
                <c:pt idx="11">
                  <c:v>Gismeteo.ru</c:v>
                </c:pt>
                <c:pt idx="12">
                  <c:v>Fotostrana.ru</c:v>
                </c:pt>
                <c:pt idx="13">
                  <c:v>Slando.ru</c:v>
                </c:pt>
                <c:pt idx="14">
                  <c:v>Biglion.ru</c:v>
                </c:pt>
                <c:pt idx="15">
                  <c:v>Kinopoisk.ru</c:v>
                </c:pt>
                <c:pt idx="16">
                  <c:v>Sbrf.ru</c:v>
                </c:pt>
                <c:pt idx="17">
                  <c:v>Blogspot.com</c:v>
                </c:pt>
                <c:pt idx="18">
                  <c:v>Rutracker.org</c:v>
                </c:pt>
                <c:pt idx="19">
                  <c:v>Marketgid.com</c:v>
                </c:pt>
              </c:strCache>
            </c:strRef>
          </c:cat>
          <c:val>
            <c:numRef>
              <c:f>Sheet1!$B$2:$B$21</c:f>
              <c:numCache>
                <c:formatCode>General</c:formatCode>
                <c:ptCount val="20"/>
                <c:pt idx="0">
                  <c:v>39163.5</c:v>
                </c:pt>
                <c:pt idx="1">
                  <c:v>38727</c:v>
                </c:pt>
                <c:pt idx="2">
                  <c:v>33930.199999999997</c:v>
                </c:pt>
                <c:pt idx="3">
                  <c:v>27596.3</c:v>
                </c:pt>
                <c:pt idx="4">
                  <c:v>25210.799999999996</c:v>
                </c:pt>
                <c:pt idx="5">
                  <c:v>18769.099999999977</c:v>
                </c:pt>
                <c:pt idx="6">
                  <c:v>13598.2</c:v>
                </c:pt>
                <c:pt idx="7">
                  <c:v>10212.200000000004</c:v>
                </c:pt>
                <c:pt idx="8">
                  <c:v>9937</c:v>
                </c:pt>
                <c:pt idx="9">
                  <c:v>8316.2999999999884</c:v>
                </c:pt>
                <c:pt idx="10">
                  <c:v>7894.8</c:v>
                </c:pt>
                <c:pt idx="11">
                  <c:v>6873.7</c:v>
                </c:pt>
                <c:pt idx="12">
                  <c:v>6768.6</c:v>
                </c:pt>
                <c:pt idx="13">
                  <c:v>6317.3</c:v>
                </c:pt>
                <c:pt idx="14">
                  <c:v>5824.2</c:v>
                </c:pt>
                <c:pt idx="15">
                  <c:v>5245.6</c:v>
                </c:pt>
                <c:pt idx="16">
                  <c:v>5047.3</c:v>
                </c:pt>
                <c:pt idx="17">
                  <c:v>4509.2</c:v>
                </c:pt>
                <c:pt idx="18">
                  <c:v>4491.4000000000005</c:v>
                </c:pt>
                <c:pt idx="19">
                  <c:v>4385.8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189904080"/>
        <c:axId val="189904640"/>
      </c:barChart>
      <c:catAx>
        <c:axId val="18990408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 w="9472">
            <a:noFill/>
          </a:ln>
        </c:spPr>
        <c:txPr>
          <a:bodyPr rot="0" vert="horz"/>
          <a:lstStyle/>
          <a:p>
            <a:pPr>
              <a:defRPr sz="895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89904640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89904640"/>
        <c:scaling>
          <c:orientation val="minMax"/>
          <c:max val="120000"/>
          <c:min val="0"/>
        </c:scaling>
        <c:delete val="1"/>
        <c:axPos val="t"/>
        <c:numFmt formatCode="General" sourceLinked="1"/>
        <c:majorTickMark val="none"/>
        <c:minorTickMark val="none"/>
        <c:tickLblPos val="none"/>
        <c:crossAx val="189904080"/>
        <c:crosses val="autoZero"/>
        <c:crossBetween val="between"/>
      </c:valAx>
      <c:spPr>
        <a:noFill/>
        <a:ln w="25258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94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8789285541761518"/>
          <c:y val="1.9801980198020002E-3"/>
          <c:w val="0.51210714458238737"/>
          <c:h val="1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Monthly Reach  </c:v>
                </c:pt>
              </c:strCache>
            </c:strRef>
          </c:tx>
          <c:spPr>
            <a:solidFill>
              <a:schemeClr val="accent1"/>
            </a:solidFill>
            <a:ln w="25400">
              <a:noFill/>
            </a:ln>
          </c:spPr>
          <c:invertIfNegative val="0"/>
          <c:dPt>
            <c:idx val="3"/>
            <c:invertIfNegative val="0"/>
            <c:bubble3D val="0"/>
            <c:spPr>
              <a:solidFill>
                <a:schemeClr val="tx2"/>
              </a:solidFill>
              <a:ln w="25400">
                <a:noFill/>
              </a:ln>
            </c:spPr>
          </c:dPt>
          <c:dPt>
            <c:idx val="5"/>
            <c:invertIfNegative val="0"/>
            <c:bubble3D val="0"/>
            <c:spPr>
              <a:solidFill>
                <a:schemeClr val="tx2"/>
              </a:solidFill>
              <a:ln w="25400">
                <a:noFill/>
              </a:ln>
            </c:spPr>
          </c:dPt>
          <c:dPt>
            <c:idx val="6"/>
            <c:invertIfNegative val="0"/>
            <c:bubble3D val="0"/>
            <c:spPr>
              <a:solidFill>
                <a:schemeClr val="tx2"/>
              </a:solidFill>
              <a:ln w="25400">
                <a:noFill/>
              </a:ln>
            </c:spPr>
          </c:dPt>
          <c:dPt>
            <c:idx val="7"/>
            <c:invertIfNegative val="0"/>
            <c:bubble3D val="0"/>
            <c:spPr>
              <a:solidFill>
                <a:schemeClr val="tx2"/>
              </a:solidFill>
              <a:ln w="25400">
                <a:noFill/>
              </a:ln>
            </c:spPr>
          </c:dPt>
          <c:dPt>
            <c:idx val="11"/>
            <c:invertIfNegative val="0"/>
            <c:bubble3D val="0"/>
            <c:spPr>
              <a:solidFill>
                <a:schemeClr val="tx2"/>
              </a:solidFill>
              <a:ln w="25400">
                <a:noFill/>
              </a:ln>
            </c:spPr>
          </c:dPt>
          <c:dPt>
            <c:idx val="12"/>
            <c:invertIfNegative val="0"/>
            <c:bubble3D val="0"/>
            <c:spPr>
              <a:solidFill>
                <a:schemeClr val="tx2"/>
              </a:solidFill>
              <a:ln w="25400">
                <a:noFill/>
              </a:ln>
            </c:spPr>
          </c:dPt>
          <c:dPt>
            <c:idx val="13"/>
            <c:invertIfNegative val="0"/>
            <c:bubble3D val="0"/>
            <c:spPr>
              <a:solidFill>
                <a:schemeClr val="tx2"/>
              </a:solidFill>
              <a:ln w="25400">
                <a:noFill/>
              </a:ln>
            </c:spPr>
          </c:dPt>
          <c:dPt>
            <c:idx val="15"/>
            <c:invertIfNegative val="0"/>
            <c:bubble3D val="0"/>
            <c:spPr>
              <a:solidFill>
                <a:schemeClr val="tx2"/>
              </a:solidFill>
              <a:ln w="25400">
                <a:noFill/>
              </a:ln>
            </c:spPr>
          </c:dPt>
          <c:dPt>
            <c:idx val="16"/>
            <c:invertIfNegative val="0"/>
            <c:bubble3D val="0"/>
            <c:spPr>
              <a:solidFill>
                <a:schemeClr val="tx2"/>
              </a:solidFill>
              <a:ln w="25400">
                <a:noFill/>
              </a:ln>
            </c:spPr>
          </c:dPt>
          <c:dPt>
            <c:idx val="19"/>
            <c:invertIfNegative val="0"/>
            <c:bubble3D val="0"/>
            <c:spPr>
              <a:solidFill>
                <a:schemeClr val="tx2"/>
              </a:solidFill>
              <a:ln w="25400">
                <a:noFill/>
              </a:ln>
            </c:spPr>
          </c:dPt>
          <c:dLbls>
            <c:numFmt formatCode="#,##0&quot; т.ч.&quot;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9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Sheet1!$A$2:$A$21</c:f>
              <c:strCache>
                <c:ptCount val="20"/>
                <c:pt idx="0">
                  <c:v>Mail.ru (31 проект)</c:v>
                </c:pt>
                <c:pt idx="1">
                  <c:v>Яндекс (35 проектов)</c:v>
                </c:pt>
                <c:pt idx="2">
                  <c:v>Vk.com</c:v>
                </c:pt>
                <c:pt idx="3">
                  <c:v>Google(ru+com)</c:v>
                </c:pt>
                <c:pt idx="4">
                  <c:v>Odnoklassniki.ru</c:v>
                </c:pt>
                <c:pt idx="5">
                  <c:v>Youtube.com</c:v>
                </c:pt>
                <c:pt idx="6">
                  <c:v>Wikipedia.org</c:v>
                </c:pt>
                <c:pt idx="7">
                  <c:v>Facebook.com</c:v>
                </c:pt>
                <c:pt idx="8">
                  <c:v>Rambler (25 проектов)</c:v>
                </c:pt>
                <c:pt idx="9">
                  <c:v>Avito.ru</c:v>
                </c:pt>
                <c:pt idx="10">
                  <c:v>LiveJournal.com</c:v>
                </c:pt>
                <c:pt idx="11">
                  <c:v>Slando.ru</c:v>
                </c:pt>
                <c:pt idx="12">
                  <c:v>Biglion.ru</c:v>
                </c:pt>
                <c:pt idx="13">
                  <c:v>Fotostrana.ru</c:v>
                </c:pt>
                <c:pt idx="14">
                  <c:v>Gismeteo.ru</c:v>
                </c:pt>
                <c:pt idx="15">
                  <c:v>Blogspot.com</c:v>
                </c:pt>
                <c:pt idx="16">
                  <c:v>Marketgid.com</c:v>
                </c:pt>
                <c:pt idx="17">
                  <c:v>LiveInternet.ru</c:v>
                </c:pt>
                <c:pt idx="18">
                  <c:v>Kinopoisk.ru</c:v>
                </c:pt>
                <c:pt idx="19">
                  <c:v>Sbrf.ru</c:v>
                </c:pt>
              </c:strCache>
            </c:strRef>
          </c:cat>
          <c:val>
            <c:numRef>
              <c:f>Sheet1!$B$2:$B$21</c:f>
              <c:numCache>
                <c:formatCode>General</c:formatCode>
                <c:ptCount val="20"/>
                <c:pt idx="0">
                  <c:v>50683.7</c:v>
                </c:pt>
                <c:pt idx="1">
                  <c:v>49636.9</c:v>
                </c:pt>
                <c:pt idx="2">
                  <c:v>45172</c:v>
                </c:pt>
                <c:pt idx="3">
                  <c:v>39072.300000000003</c:v>
                </c:pt>
                <c:pt idx="4">
                  <c:v>37795.9</c:v>
                </c:pt>
                <c:pt idx="5">
                  <c:v>34312.9</c:v>
                </c:pt>
                <c:pt idx="6">
                  <c:v>27597.9</c:v>
                </c:pt>
                <c:pt idx="7">
                  <c:v>20620.099999999999</c:v>
                </c:pt>
                <c:pt idx="8">
                  <c:v>19247.400000000001</c:v>
                </c:pt>
                <c:pt idx="9">
                  <c:v>18852.5</c:v>
                </c:pt>
                <c:pt idx="10">
                  <c:v>18218.099999999999</c:v>
                </c:pt>
                <c:pt idx="11">
                  <c:v>15571.6</c:v>
                </c:pt>
                <c:pt idx="12">
                  <c:v>14355.1</c:v>
                </c:pt>
                <c:pt idx="13">
                  <c:v>13407.7</c:v>
                </c:pt>
                <c:pt idx="14">
                  <c:v>12976.9</c:v>
                </c:pt>
                <c:pt idx="15">
                  <c:v>12702.3</c:v>
                </c:pt>
                <c:pt idx="16">
                  <c:v>12422.5</c:v>
                </c:pt>
                <c:pt idx="17">
                  <c:v>12310.9</c:v>
                </c:pt>
                <c:pt idx="18">
                  <c:v>12171.8</c:v>
                </c:pt>
                <c:pt idx="19">
                  <c:v>10876.1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189906880"/>
        <c:axId val="189907440"/>
      </c:barChart>
      <c:catAx>
        <c:axId val="18990688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 sz="9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89907440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89907440"/>
        <c:scaling>
          <c:orientation val="minMax"/>
          <c:max val="120000"/>
          <c:min val="0"/>
        </c:scaling>
        <c:delete val="1"/>
        <c:axPos val="t"/>
        <c:numFmt formatCode="General" sourceLinked="1"/>
        <c:majorTickMark val="none"/>
        <c:minorTickMark val="none"/>
        <c:tickLblPos val="none"/>
        <c:crossAx val="18990688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0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0C03B-84A9-8245-B34B-7F4A8F57AB6F}" type="datetimeFigureOut">
              <a:rPr lang="ru-RU" smtClean="0"/>
              <a:t>27.09.2012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E027F-D599-4C44-84E3-E15AE2D1DD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8193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0C03B-84A9-8245-B34B-7F4A8F57AB6F}" type="datetimeFigureOut">
              <a:rPr lang="ru-RU" smtClean="0"/>
              <a:t>27.09.2012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E027F-D599-4C44-84E3-E15AE2D1DD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2950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0C03B-84A9-8245-B34B-7F4A8F57AB6F}" type="datetimeFigureOut">
              <a:rPr lang="ru-RU" smtClean="0"/>
              <a:t>27.09.2012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E027F-D599-4C44-84E3-E15AE2D1DD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9879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0C03B-84A9-8245-B34B-7F4A8F57AB6F}" type="datetimeFigureOut">
              <a:rPr lang="ru-RU" smtClean="0"/>
              <a:t>27.09.2012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E027F-D599-4C44-84E3-E15AE2D1DD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7339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0C03B-84A9-8245-B34B-7F4A8F57AB6F}" type="datetimeFigureOut">
              <a:rPr lang="ru-RU" smtClean="0"/>
              <a:t>27.09.2012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E027F-D599-4C44-84E3-E15AE2D1DD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3841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0C03B-84A9-8245-B34B-7F4A8F57AB6F}" type="datetimeFigureOut">
              <a:rPr lang="ru-RU" smtClean="0"/>
              <a:t>27.09.2012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E027F-D599-4C44-84E3-E15AE2D1DD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11138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0C03B-84A9-8245-B34B-7F4A8F57AB6F}" type="datetimeFigureOut">
              <a:rPr lang="ru-RU" smtClean="0"/>
              <a:t>27.09.2012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E027F-D599-4C44-84E3-E15AE2D1DD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1437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0C03B-84A9-8245-B34B-7F4A8F57AB6F}" type="datetimeFigureOut">
              <a:rPr lang="ru-RU" smtClean="0"/>
              <a:t>27.09.2012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E027F-D599-4C44-84E3-E15AE2D1DD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5783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0C03B-84A9-8245-B34B-7F4A8F57AB6F}" type="datetimeFigureOut">
              <a:rPr lang="ru-RU" smtClean="0"/>
              <a:t>27.09.2012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E027F-D599-4C44-84E3-E15AE2D1DD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7079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0C03B-84A9-8245-B34B-7F4A8F57AB6F}" type="datetimeFigureOut">
              <a:rPr lang="ru-RU" smtClean="0"/>
              <a:t>27.09.2012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E027F-D599-4C44-84E3-E15AE2D1DD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9476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0C03B-84A9-8245-B34B-7F4A8F57AB6F}" type="datetimeFigureOut">
              <a:rPr lang="ru-RU" smtClean="0"/>
              <a:t>27.09.2012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E027F-D599-4C44-84E3-E15AE2D1DD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639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00C03B-84A9-8245-B34B-7F4A8F57AB6F}" type="datetimeFigureOut">
              <a:rPr lang="ru-RU" smtClean="0"/>
              <a:t>27.09.2012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1E027F-D599-4C44-84E3-E15AE2D1DD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104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839303" y="2108372"/>
            <a:ext cx="7509567" cy="1102519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438BC4"/>
                </a:solidFill>
              </a:rPr>
              <a:t/>
            </a:r>
            <a:br>
              <a:rPr lang="ru-RU" dirty="0" smtClean="0">
                <a:solidFill>
                  <a:srgbClr val="438BC4"/>
                </a:solidFill>
              </a:rPr>
            </a:br>
            <a:r>
              <a:rPr lang="ru-RU" dirty="0" smtClean="0">
                <a:solidFill>
                  <a:srgbClr val="92D050"/>
                </a:solidFill>
              </a:rPr>
              <a:t>Продвижение </a:t>
            </a:r>
            <a:r>
              <a:rPr lang="ru-RU" dirty="0">
                <a:solidFill>
                  <a:srgbClr val="92D050"/>
                </a:solidFill>
              </a:rPr>
              <a:t>в социальных </a:t>
            </a:r>
            <a:r>
              <a:rPr lang="ru-RU" dirty="0" smtClean="0">
                <a:solidFill>
                  <a:srgbClr val="92D050"/>
                </a:solidFill>
              </a:rPr>
              <a:t>сетях</a:t>
            </a:r>
            <a:br>
              <a:rPr lang="ru-RU" dirty="0" smtClean="0">
                <a:solidFill>
                  <a:srgbClr val="92D050"/>
                </a:solidFill>
              </a:rPr>
            </a:br>
            <a:r>
              <a:rPr lang="ru-RU" dirty="0">
                <a:solidFill>
                  <a:srgbClr val="92D050"/>
                </a:solidFill>
              </a:rPr>
              <a:t>Основные методы и особенности</a:t>
            </a:r>
            <a:r>
              <a:rPr lang="fr-CA" dirty="0">
                <a:solidFill>
                  <a:srgbClr val="92D050"/>
                </a:solidFill>
              </a:rPr>
              <a:t/>
            </a:r>
            <a:br>
              <a:rPr lang="fr-CA" dirty="0">
                <a:solidFill>
                  <a:srgbClr val="92D050"/>
                </a:solidFill>
              </a:rPr>
            </a:br>
            <a:endParaRPr lang="ru-RU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244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826" y="1311414"/>
            <a:ext cx="7675216" cy="3613978"/>
          </a:xfrm>
        </p:spPr>
        <p:txBody>
          <a:bodyPr>
            <a:normAutofit/>
          </a:bodyPr>
          <a:lstStyle/>
          <a:p>
            <a:r>
              <a:rPr lang="en-US" sz="2400" b="1" i="1" dirty="0">
                <a:solidFill>
                  <a:schemeClr val="tx1"/>
                </a:solidFill>
              </a:rPr>
              <a:t>Twitter</a:t>
            </a:r>
            <a:r>
              <a:rPr lang="ru-RU" sz="2400" b="1" i="1" dirty="0">
                <a:solidFill>
                  <a:schemeClr val="tx1"/>
                </a:solidFill>
              </a:rPr>
              <a:t>.</a:t>
            </a:r>
            <a:r>
              <a:rPr lang="en-US" sz="2400" b="1" i="1" dirty="0">
                <a:solidFill>
                  <a:schemeClr val="tx1"/>
                </a:solidFill>
              </a:rPr>
              <a:t> </a:t>
            </a:r>
            <a:r>
              <a:rPr lang="ru-RU" sz="2400" b="1" i="1" dirty="0" smtClean="0">
                <a:solidFill>
                  <a:schemeClr val="tx1"/>
                </a:solidFill>
              </a:rPr>
              <a:t>краткость </a:t>
            </a:r>
            <a:r>
              <a:rPr lang="ru-RU" sz="2400" b="1" i="1" dirty="0">
                <a:solidFill>
                  <a:schemeClr val="tx1"/>
                </a:solidFill>
              </a:rPr>
              <a:t>– сестра </a:t>
            </a:r>
            <a:r>
              <a:rPr lang="ru-RU" sz="2400" b="1" i="1" dirty="0" smtClean="0">
                <a:solidFill>
                  <a:schemeClr val="tx1"/>
                </a:solidFill>
              </a:rPr>
              <a:t>таланта</a:t>
            </a:r>
          </a:p>
          <a:p>
            <a:endParaRPr lang="ru-RU" sz="2400" b="1" i="1" dirty="0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798597" y="2387084"/>
            <a:ext cx="35468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Twitter</a:t>
            </a:r>
            <a:r>
              <a:rPr lang="ru-RU" dirty="0">
                <a:solidFill>
                  <a:schemeClr val="bg1"/>
                </a:solidFill>
              </a:rPr>
              <a:t>.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краткость – сестра таланта</a:t>
            </a:r>
            <a:endParaRPr lang="ru-RU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311" y="1792124"/>
            <a:ext cx="6253058" cy="3240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438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826" y="1229036"/>
            <a:ext cx="7675216" cy="3613978"/>
          </a:xfrm>
        </p:spPr>
        <p:txBody>
          <a:bodyPr>
            <a:normAutofit/>
          </a:bodyPr>
          <a:lstStyle/>
          <a:p>
            <a:r>
              <a:rPr lang="en-US" sz="2400" b="1" i="1" dirty="0">
                <a:solidFill>
                  <a:schemeClr val="tx1"/>
                </a:solidFill>
              </a:rPr>
              <a:t>Facebook – </a:t>
            </a:r>
            <a:r>
              <a:rPr lang="ru-RU" sz="2400" b="1" i="1" dirty="0">
                <a:solidFill>
                  <a:schemeClr val="tx1"/>
                </a:solidFill>
              </a:rPr>
              <a:t>не только </a:t>
            </a:r>
            <a:r>
              <a:rPr lang="ru-RU" sz="2400" b="1" i="1" dirty="0" smtClean="0">
                <a:solidFill>
                  <a:schemeClr val="tx1"/>
                </a:solidFill>
              </a:rPr>
              <a:t>хипстеры</a:t>
            </a:r>
          </a:p>
          <a:p>
            <a:endParaRPr lang="ru-RU" sz="2400" b="1" i="1" dirty="0" smtClean="0">
              <a:solidFill>
                <a:schemeClr val="tx1"/>
              </a:solidFill>
            </a:endParaRPr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129" y="1801238"/>
            <a:ext cx="5769318" cy="3124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124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826" y="1311414"/>
            <a:ext cx="7675216" cy="3613978"/>
          </a:xfrm>
        </p:spPr>
        <p:txBody>
          <a:bodyPr/>
          <a:lstStyle/>
          <a:p>
            <a:r>
              <a:rPr lang="ru-RU" sz="2400" b="1" i="1" dirty="0">
                <a:solidFill>
                  <a:schemeClr val="tx1"/>
                </a:solidFill>
              </a:rPr>
              <a:t>Как можно использовать </a:t>
            </a:r>
            <a:r>
              <a:rPr lang="ru-RU" sz="2400" b="1" i="1" dirty="0" err="1">
                <a:solidFill>
                  <a:schemeClr val="tx1"/>
                </a:solidFill>
              </a:rPr>
              <a:t>соц.сети</a:t>
            </a:r>
            <a:r>
              <a:rPr lang="ru-RU" sz="2400" b="1" i="1" dirty="0" smtClean="0">
                <a:solidFill>
                  <a:schemeClr val="tx1"/>
                </a:solidFill>
              </a:rPr>
              <a:t>?</a:t>
            </a:r>
          </a:p>
          <a:p>
            <a:endParaRPr lang="ru-RU" sz="2400" b="1" i="1" dirty="0" smtClean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634067" y="1797348"/>
            <a:ext cx="5975590" cy="3346152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l">
              <a:buFont typeface="+mj-lt"/>
              <a:buAutoNum type="arabicPeriod"/>
            </a:pPr>
            <a:r>
              <a:rPr lang="ru-RU" sz="2000" b="1" dirty="0" smtClean="0">
                <a:solidFill>
                  <a:srgbClr val="92D050"/>
                </a:solidFill>
              </a:rPr>
              <a:t>Как средство мониторинга и анализа                                               </a:t>
            </a:r>
            <a:r>
              <a:rPr lang="ru-RU" sz="2000" dirty="0" smtClean="0"/>
              <a:t>(можно выявлять потребности ЦА, получать информацию об активности конкурентов)</a:t>
            </a:r>
          </a:p>
          <a:p>
            <a:pPr marL="514350" indent="-514350" algn="l">
              <a:buFont typeface="+mj-lt"/>
              <a:buAutoNum type="arabicPeriod"/>
            </a:pPr>
            <a:r>
              <a:rPr lang="ru-RU" sz="2000" b="1" dirty="0" smtClean="0">
                <a:solidFill>
                  <a:srgbClr val="92D050"/>
                </a:solidFill>
              </a:rPr>
              <a:t>Как платформа для продвижения сайта/услуги/бренда  </a:t>
            </a:r>
            <a:r>
              <a:rPr lang="ru-RU" sz="2000" dirty="0" smtClean="0"/>
              <a:t>(Направлено на привлечение и увеличение аудитории на сайт/сообщество и обеспечение вовлеченности пользователей в жизнь бренда)</a:t>
            </a:r>
          </a:p>
          <a:p>
            <a:pPr marL="514350" indent="-514350" algn="l">
              <a:buFont typeface="+mj-lt"/>
              <a:buAutoNum type="arabicPeriod"/>
            </a:pPr>
            <a:r>
              <a:rPr lang="ru-RU" sz="2000" b="1" dirty="0" smtClean="0">
                <a:solidFill>
                  <a:srgbClr val="92D050"/>
                </a:solidFill>
              </a:rPr>
              <a:t>Как средство управления репутацией                                                      </a:t>
            </a:r>
            <a:r>
              <a:rPr lang="ru-RU" sz="2000" dirty="0" smtClean="0"/>
              <a:t>(это обработка и сбор </a:t>
            </a:r>
            <a:r>
              <a:rPr lang="ru-RU" sz="2000" dirty="0" err="1" smtClean="0"/>
              <a:t>фидбэков</a:t>
            </a:r>
            <a:r>
              <a:rPr lang="ru-RU" sz="2000" dirty="0" smtClean="0"/>
              <a:t> (обратной связи) от аудитории и реагирование на комментарии и публикации, а также мягкое воздействие на общественное мнение через посев PR-материалов в социальных сетях)</a:t>
            </a:r>
          </a:p>
          <a:p>
            <a:pPr marL="514350" indent="-514350" algn="l">
              <a:buFont typeface="+mj-lt"/>
              <a:buAutoNum type="arabicPeriod"/>
            </a:pPr>
            <a:r>
              <a:rPr lang="ru-RU" sz="2000" b="1" dirty="0" smtClean="0">
                <a:solidFill>
                  <a:srgbClr val="92D050"/>
                </a:solidFill>
              </a:rPr>
              <a:t>Как инструмент для клиентской поддержки                                         </a:t>
            </a:r>
            <a:r>
              <a:rPr lang="ru-RU" sz="2000" dirty="0" smtClean="0"/>
              <a:t>это систематизированное консультирование ваших клиентов на бренд-платформе в социальных медиа</a:t>
            </a:r>
            <a:endParaRPr lang="ru-RU" sz="2000" b="1" dirty="0" smtClean="0">
              <a:solidFill>
                <a:srgbClr val="00B0F0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ru-RU" sz="2000" dirty="0" smtClean="0"/>
          </a:p>
          <a:p>
            <a:pPr marL="514350" indent="-514350">
              <a:buFont typeface="+mj-lt"/>
              <a:buAutoNum type="arabicPeriod"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751230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826" y="1204322"/>
            <a:ext cx="7675216" cy="3613978"/>
          </a:xfrm>
        </p:spPr>
        <p:txBody>
          <a:bodyPr>
            <a:normAutofit/>
          </a:bodyPr>
          <a:lstStyle/>
          <a:p>
            <a:r>
              <a:rPr lang="ru-RU" sz="2400" b="1" i="1" dirty="0">
                <a:solidFill>
                  <a:schemeClr val="tx1"/>
                </a:solidFill>
              </a:rPr>
              <a:t>Как продвигаться в </a:t>
            </a:r>
            <a:r>
              <a:rPr lang="ru-RU" sz="2400" b="1" i="1" dirty="0" err="1" smtClean="0">
                <a:solidFill>
                  <a:schemeClr val="tx1"/>
                </a:solidFill>
              </a:rPr>
              <a:t>соц.сетях</a:t>
            </a:r>
            <a:endParaRPr lang="ru-RU" sz="2400" b="1" i="1" dirty="0" smtClean="0">
              <a:solidFill>
                <a:schemeClr val="tx1"/>
              </a:solidFill>
            </a:endParaRPr>
          </a:p>
          <a:p>
            <a:endParaRPr lang="ru-RU" sz="2400" b="1" i="1" dirty="0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059663" y="2387084"/>
            <a:ext cx="3024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Как продвигаться в </a:t>
            </a:r>
            <a:r>
              <a:rPr lang="ru-RU" dirty="0" err="1">
                <a:solidFill>
                  <a:schemeClr val="bg1"/>
                </a:solidFill>
              </a:rPr>
              <a:t>соц.сетях</a:t>
            </a:r>
            <a:endParaRPr lang="ru-RU" dirty="0"/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1506488" y="1774656"/>
            <a:ext cx="7217382" cy="41373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800" dirty="0" smtClean="0">
                <a:solidFill>
                  <a:schemeClr val="tx1"/>
                </a:solidFill>
              </a:rPr>
              <a:t>Существует более 100 методов и инструментов для продвижения, но основных не так много:</a:t>
            </a:r>
          </a:p>
          <a:p>
            <a:pPr marL="514350" indent="-514350" algn="l">
              <a:buFont typeface="+mj-lt"/>
              <a:buAutoNum type="arabicPeriod"/>
            </a:pPr>
            <a:r>
              <a:rPr lang="ru-RU" sz="1800" dirty="0" smtClean="0">
                <a:solidFill>
                  <a:schemeClr val="tx1"/>
                </a:solidFill>
              </a:rPr>
              <a:t>Группы и сообщества (Существует практически во всех </a:t>
            </a:r>
            <a:r>
              <a:rPr lang="ru-RU" sz="1800" dirty="0" err="1" smtClean="0">
                <a:solidFill>
                  <a:schemeClr val="tx1"/>
                </a:solidFill>
              </a:rPr>
              <a:t>соц.сетях</a:t>
            </a:r>
            <a:r>
              <a:rPr lang="ru-RU" sz="1800" dirty="0" smtClean="0">
                <a:solidFill>
                  <a:schemeClr val="tx1"/>
                </a:solidFill>
              </a:rPr>
              <a:t>)</a:t>
            </a:r>
          </a:p>
          <a:p>
            <a:pPr marL="514350" indent="-514350" algn="l">
              <a:buFont typeface="+mj-lt"/>
              <a:buAutoNum type="arabicPeriod"/>
            </a:pPr>
            <a:r>
              <a:rPr lang="ru-RU" sz="1800" dirty="0" smtClean="0">
                <a:solidFill>
                  <a:schemeClr val="tx1"/>
                </a:solidFill>
              </a:rPr>
              <a:t>Медиа-контент ( видео, изображения, аудио)</a:t>
            </a:r>
          </a:p>
          <a:p>
            <a:pPr marL="514350" indent="-514350" algn="l">
              <a:buFont typeface="+mj-lt"/>
              <a:buAutoNum type="arabicPeriod"/>
            </a:pPr>
            <a:r>
              <a:rPr lang="ru-RU" sz="1800" dirty="0" smtClean="0">
                <a:solidFill>
                  <a:schemeClr val="tx1"/>
                </a:solidFill>
              </a:rPr>
              <a:t>Реклама в </a:t>
            </a:r>
            <a:r>
              <a:rPr lang="ru-RU" sz="1800" dirty="0" err="1" smtClean="0">
                <a:solidFill>
                  <a:schemeClr val="tx1"/>
                </a:solidFill>
              </a:rPr>
              <a:t>спец.блоках</a:t>
            </a:r>
            <a:r>
              <a:rPr lang="ru-RU" sz="1800" dirty="0" smtClean="0">
                <a:solidFill>
                  <a:schemeClr val="tx1"/>
                </a:solidFill>
              </a:rPr>
              <a:t> и приложениях</a:t>
            </a:r>
          </a:p>
          <a:p>
            <a:pPr marL="514350" indent="-514350" algn="l">
              <a:buFont typeface="+mj-lt"/>
              <a:buAutoNum type="arabicPeriod"/>
            </a:pPr>
            <a:r>
              <a:rPr lang="ru-RU" sz="1800" dirty="0" smtClean="0">
                <a:solidFill>
                  <a:schemeClr val="tx1"/>
                </a:solidFill>
              </a:rPr>
              <a:t>Конкурсы и акции</a:t>
            </a:r>
          </a:p>
          <a:p>
            <a:pPr marL="514350" indent="-514350" algn="l">
              <a:buFont typeface="+mj-lt"/>
              <a:buAutoNum type="arabicPeriod"/>
            </a:pPr>
            <a:r>
              <a:rPr lang="ru-RU" sz="1800" dirty="0" smtClean="0">
                <a:solidFill>
                  <a:schemeClr val="tx1"/>
                </a:solidFill>
              </a:rPr>
              <a:t>Вывод группы в ТОП по определенному ключевому запросу</a:t>
            </a:r>
          </a:p>
          <a:p>
            <a:pPr marL="514350" indent="-514350" algn="l">
              <a:buFont typeface="+mj-lt"/>
              <a:buAutoNum type="arabicPeriod"/>
            </a:pPr>
            <a:r>
              <a:rPr lang="ru-RU" sz="1800" dirty="0" smtClean="0">
                <a:solidFill>
                  <a:schemeClr val="tx1"/>
                </a:solidFill>
              </a:rPr>
              <a:t>Работа с лидерами мнений</a:t>
            </a:r>
            <a:endParaRPr lang="ru-RU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047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826" y="1311414"/>
            <a:ext cx="7675216" cy="3613978"/>
          </a:xfrm>
        </p:spPr>
        <p:txBody>
          <a:bodyPr>
            <a:normAutofit/>
          </a:bodyPr>
          <a:lstStyle/>
          <a:p>
            <a:r>
              <a:rPr lang="ru-RU" sz="2400" b="1" i="1" dirty="0" err="1">
                <a:solidFill>
                  <a:schemeClr val="tx1"/>
                </a:solidFill>
              </a:rPr>
              <a:t>Соц.сети</a:t>
            </a:r>
            <a:r>
              <a:rPr lang="ru-RU" sz="2400" b="1" i="1" dirty="0">
                <a:solidFill>
                  <a:schemeClr val="tx1"/>
                </a:solidFill>
              </a:rPr>
              <a:t> оптимальные для </a:t>
            </a:r>
            <a:r>
              <a:rPr lang="ru-RU" sz="2400" b="1" i="1" dirty="0" smtClean="0">
                <a:solidFill>
                  <a:schemeClr val="tx1"/>
                </a:solidFill>
              </a:rPr>
              <a:t>бизнеса</a:t>
            </a:r>
          </a:p>
          <a:p>
            <a:endParaRPr lang="ru-RU" sz="2400" b="1" i="1" dirty="0">
              <a:solidFill>
                <a:schemeClr val="tx1"/>
              </a:solidFill>
            </a:endParaRPr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9946" y="1678744"/>
            <a:ext cx="5659394" cy="3481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87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16889" y="1268627"/>
            <a:ext cx="7510220" cy="3384917"/>
          </a:xfrm>
        </p:spPr>
        <p:txBody>
          <a:bodyPr/>
          <a:lstStyle/>
          <a:p>
            <a:r>
              <a:rPr lang="ru-RU" sz="2400" b="1" i="1" dirty="0">
                <a:solidFill>
                  <a:schemeClr val="tx1"/>
                </a:solidFill>
              </a:rPr>
              <a:t>Особенности работы в </a:t>
            </a:r>
            <a:r>
              <a:rPr lang="ru-RU" sz="2400" b="1" i="1" dirty="0" err="1" smtClean="0">
                <a:solidFill>
                  <a:schemeClr val="tx1"/>
                </a:solidFill>
              </a:rPr>
              <a:t>соц.сетях</a:t>
            </a:r>
            <a:endParaRPr lang="ru-RU" sz="2400" b="1" i="1" dirty="0" smtClean="0">
              <a:solidFill>
                <a:schemeClr val="tx1"/>
              </a:solidFill>
            </a:endParaRPr>
          </a:p>
          <a:p>
            <a:endParaRPr lang="ru-RU" sz="2400" b="1" i="1" dirty="0" smtClean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882979" y="2387084"/>
            <a:ext cx="33780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Особенности работы в </a:t>
            </a:r>
            <a:r>
              <a:rPr lang="ru-RU" dirty="0" err="1">
                <a:solidFill>
                  <a:schemeClr val="bg1"/>
                </a:solidFill>
              </a:rPr>
              <a:t>соц.сетях</a:t>
            </a:r>
            <a:endParaRPr lang="ru-RU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16889" y="1804087"/>
            <a:ext cx="8130745" cy="351476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</a:rPr>
              <a:t>Люди не любят, когда им навязывают товары и услуги. 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</a:rPr>
              <a:t>Пользователи тесно связаны между собой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</a:rPr>
              <a:t>Коммуникация осуществляется через понятные и удобные для пользователей интерфейсы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</a:rPr>
              <a:t>Каждая </a:t>
            </a:r>
            <a:r>
              <a:rPr lang="ru-RU" sz="2400" dirty="0" err="1" smtClean="0">
                <a:solidFill>
                  <a:schemeClr val="tx1"/>
                </a:solidFill>
              </a:rPr>
              <a:t>соц.сеть</a:t>
            </a:r>
            <a:r>
              <a:rPr lang="ru-RU" sz="2400" dirty="0" smtClean="0">
                <a:solidFill>
                  <a:schemeClr val="tx1"/>
                </a:solidFill>
              </a:rPr>
              <a:t> имеет свою специфику. Аудитория может отличатся как по интересам, так и по полу/возрасту.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ru-RU" sz="2400" dirty="0" err="1" smtClean="0">
                <a:solidFill>
                  <a:schemeClr val="tx1"/>
                </a:solidFill>
              </a:rPr>
              <a:t>Таргетинг</a:t>
            </a:r>
            <a:r>
              <a:rPr lang="ru-RU" sz="2400" dirty="0" smtClean="0">
                <a:solidFill>
                  <a:schemeClr val="tx1"/>
                </a:solidFill>
              </a:rPr>
              <a:t>. Можно показывать рекламу или приглашать в группу людей определенного возраста, с определенными интересами и из определенного города</a:t>
            </a:r>
            <a:r>
              <a:rPr lang="ru-RU" sz="2400" dirty="0" smtClean="0"/>
              <a:t>.</a:t>
            </a:r>
          </a:p>
          <a:p>
            <a:pPr algn="l"/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582337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826" y="1311414"/>
            <a:ext cx="7675216" cy="3613978"/>
          </a:xfrm>
        </p:spPr>
        <p:txBody>
          <a:bodyPr/>
          <a:lstStyle/>
          <a:p>
            <a:r>
              <a:rPr lang="ru-RU" sz="2400" b="1" i="1" dirty="0">
                <a:solidFill>
                  <a:schemeClr val="tx1"/>
                </a:solidFill>
              </a:rPr>
              <a:t>Плюсы продвижения в </a:t>
            </a:r>
            <a:r>
              <a:rPr lang="ru-RU" sz="2400" b="1" i="1" dirty="0" err="1" smtClean="0">
                <a:solidFill>
                  <a:schemeClr val="tx1"/>
                </a:solidFill>
              </a:rPr>
              <a:t>соц.сетях</a:t>
            </a:r>
            <a:endParaRPr lang="ru-RU" sz="2400" b="1" i="1" dirty="0" smtClean="0">
              <a:solidFill>
                <a:schemeClr val="tx1"/>
              </a:solidFill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ru-RU" sz="2400" dirty="0">
                <a:solidFill>
                  <a:srgbClr val="92D050"/>
                </a:solidFill>
              </a:rPr>
              <a:t>Огромная аудитория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ru-RU" sz="2400" dirty="0">
                <a:solidFill>
                  <a:srgbClr val="92D050"/>
                </a:solidFill>
              </a:rPr>
              <a:t>Возможность напрямую обратится к ЦА.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ru-RU" sz="2400" dirty="0">
                <a:solidFill>
                  <a:srgbClr val="92D050"/>
                </a:solidFill>
              </a:rPr>
              <a:t>Эффект сарафанного радио и вирусный эффект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ru-RU" sz="2400" dirty="0">
                <a:solidFill>
                  <a:srgbClr val="92D050"/>
                </a:solidFill>
              </a:rPr>
              <a:t>Низкие затраты на клиентскую поддержку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ru-RU" sz="2400" dirty="0">
                <a:solidFill>
                  <a:srgbClr val="92D050"/>
                </a:solidFill>
              </a:rPr>
              <a:t>Хорошо подходит для новых услуг и продуктов</a:t>
            </a:r>
            <a:endParaRPr lang="fr-CA" sz="2400" dirty="0">
              <a:solidFill>
                <a:srgbClr val="92D050"/>
              </a:solidFill>
            </a:endParaRPr>
          </a:p>
          <a:p>
            <a:pPr algn="l"/>
            <a:endParaRPr lang="ru-RU" sz="2400" b="1" i="1" dirty="0" smtClean="0">
              <a:solidFill>
                <a:srgbClr val="00B050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575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826" y="1311414"/>
            <a:ext cx="7675216" cy="3613978"/>
          </a:xfrm>
        </p:spPr>
        <p:txBody>
          <a:bodyPr>
            <a:normAutofit fontScale="92500"/>
          </a:bodyPr>
          <a:lstStyle/>
          <a:p>
            <a:r>
              <a:rPr lang="ru-RU" sz="2400" b="1" i="1" dirty="0">
                <a:solidFill>
                  <a:schemeClr val="tx1"/>
                </a:solidFill>
              </a:rPr>
              <a:t>Минусы продвижения в </a:t>
            </a:r>
            <a:r>
              <a:rPr lang="ru-RU" sz="2400" b="1" i="1" dirty="0" err="1" smtClean="0">
                <a:solidFill>
                  <a:schemeClr val="tx1"/>
                </a:solidFill>
              </a:rPr>
              <a:t>соц.сетях</a:t>
            </a:r>
            <a:endParaRPr lang="ru-RU" sz="2400" b="1" i="1" dirty="0" smtClean="0">
              <a:solidFill>
                <a:schemeClr val="tx1"/>
              </a:solidFill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ru-RU" sz="2400" dirty="0">
                <a:solidFill>
                  <a:srgbClr val="92D050"/>
                </a:solidFill>
              </a:rPr>
              <a:t>Не подходит для прямой рекламы (исключение - </a:t>
            </a:r>
            <a:r>
              <a:rPr lang="ru-RU" sz="2400" dirty="0" err="1">
                <a:solidFill>
                  <a:srgbClr val="92D050"/>
                </a:solidFill>
              </a:rPr>
              <a:t>спец.блоки</a:t>
            </a:r>
            <a:r>
              <a:rPr lang="ru-RU" sz="2400" dirty="0">
                <a:solidFill>
                  <a:srgbClr val="92D050"/>
                </a:solidFill>
              </a:rPr>
              <a:t> для контекстной рекламы)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ru-RU" sz="2400" dirty="0">
                <a:solidFill>
                  <a:srgbClr val="92D050"/>
                </a:solidFill>
              </a:rPr>
              <a:t>Необходим индивидуальный подход к пользователям каждой </a:t>
            </a:r>
            <a:r>
              <a:rPr lang="ru-RU" sz="2400" dirty="0" err="1">
                <a:solidFill>
                  <a:srgbClr val="92D050"/>
                </a:solidFill>
              </a:rPr>
              <a:t>соц.сети</a:t>
            </a:r>
            <a:endParaRPr lang="ru-RU" sz="2400" dirty="0">
              <a:solidFill>
                <a:srgbClr val="92D050"/>
              </a:solidFill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ru-RU" sz="2400" dirty="0">
                <a:solidFill>
                  <a:srgbClr val="92D050"/>
                </a:solidFill>
              </a:rPr>
              <a:t>Для достижения максимальных результатов, необходимо каждодневное взаимодействие с пользователями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ru-RU" sz="2400" dirty="0">
                <a:solidFill>
                  <a:srgbClr val="92D050"/>
                </a:solidFill>
              </a:rPr>
              <a:t>Не всегда предсказуем результат (Трудно спрогнозировать)</a:t>
            </a:r>
          </a:p>
          <a:p>
            <a:pPr algn="l"/>
            <a:endParaRPr lang="ru-RU" sz="2400" b="1" i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641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826" y="1311414"/>
            <a:ext cx="7675216" cy="3613978"/>
          </a:xfrm>
        </p:spPr>
        <p:txBody>
          <a:bodyPr/>
          <a:lstStyle/>
          <a:p>
            <a:r>
              <a:rPr lang="ru-RU" sz="2400" b="1" i="1" dirty="0">
                <a:solidFill>
                  <a:schemeClr val="tx1"/>
                </a:solidFill>
              </a:rPr>
              <a:t>SMO продвижение или продвижение в </a:t>
            </a:r>
            <a:r>
              <a:rPr lang="ru-RU" sz="2400" b="1" i="1" dirty="0" smtClean="0">
                <a:solidFill>
                  <a:schemeClr val="tx1"/>
                </a:solidFill>
              </a:rPr>
              <a:t>социальных сетях</a:t>
            </a:r>
          </a:p>
          <a:p>
            <a:r>
              <a:rPr lang="ru-RU" dirty="0">
                <a:solidFill>
                  <a:schemeClr val="tx1"/>
                </a:solidFill>
              </a:rPr>
              <a:t>Это комплекс мер, направленных на продвижение товара, бренда или услуги в социальных сетях.</a:t>
            </a:r>
            <a:endParaRPr lang="fr-CA" dirty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535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826" y="1311414"/>
            <a:ext cx="7675216" cy="3613978"/>
          </a:xfrm>
        </p:spPr>
        <p:txBody>
          <a:bodyPr/>
          <a:lstStyle/>
          <a:p>
            <a:r>
              <a:rPr lang="ru-RU" sz="2400" b="1" i="1" dirty="0">
                <a:solidFill>
                  <a:schemeClr val="tx1"/>
                </a:solidFill>
              </a:rPr>
              <a:t>Аудитория социальных </a:t>
            </a:r>
            <a:r>
              <a:rPr lang="ru-RU" sz="2400" b="1" i="1" dirty="0" smtClean="0">
                <a:solidFill>
                  <a:schemeClr val="tx1"/>
                </a:solidFill>
              </a:rPr>
              <a:t>сетей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971826" y="2188388"/>
            <a:ext cx="2967342" cy="834898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6600" b="1" dirty="0" smtClean="0">
                <a:solidFill>
                  <a:srgbClr val="259F39"/>
                </a:solidFill>
              </a:rPr>
              <a:t>34,5 млн.</a:t>
            </a:r>
            <a:endParaRPr lang="fr-CA" sz="6600" b="1" dirty="0" smtClean="0">
              <a:solidFill>
                <a:srgbClr val="259F39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04624" y="2103988"/>
            <a:ext cx="51845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+mn-lt"/>
              </a:rPr>
              <a:t>Российских интернет пользователей посещают хотя бы 1 социальную сеть в месяц</a:t>
            </a:r>
            <a:endParaRPr lang="ru-RU" sz="2000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28128" y="3194539"/>
            <a:ext cx="54726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+mn-lt"/>
              </a:rPr>
              <a:t>Это 74,5</a:t>
            </a:r>
            <a:r>
              <a:rPr lang="en-US" sz="2000" dirty="0" smtClean="0">
                <a:latin typeface="+mn-lt"/>
              </a:rPr>
              <a:t>% </a:t>
            </a:r>
            <a:r>
              <a:rPr lang="ru-RU" sz="2000" dirty="0">
                <a:latin typeface="+mn-lt"/>
              </a:rPr>
              <a:t>р</a:t>
            </a:r>
            <a:r>
              <a:rPr lang="ru-RU" sz="2000" dirty="0" smtClean="0">
                <a:latin typeface="+mn-lt"/>
              </a:rPr>
              <a:t>оссийских </a:t>
            </a:r>
            <a:r>
              <a:rPr lang="ru-RU" sz="2000" dirty="0">
                <a:latin typeface="+mn-lt"/>
              </a:rPr>
              <a:t>интернет пользователей </a:t>
            </a:r>
          </a:p>
        </p:txBody>
      </p:sp>
    </p:spTree>
    <p:extLst>
      <p:ext uri="{BB962C8B-B14F-4D97-AF65-F5344CB8AC3E}">
        <p14:creationId xmlns:p14="http://schemas.microsoft.com/office/powerpoint/2010/main" val="1101758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826" y="1311414"/>
            <a:ext cx="7675216" cy="3613978"/>
          </a:xfrm>
        </p:spPr>
        <p:txBody>
          <a:bodyPr/>
          <a:lstStyle/>
          <a:p>
            <a:r>
              <a:rPr lang="ru-RU" sz="2400" b="1" i="1" dirty="0">
                <a:solidFill>
                  <a:schemeClr val="tx1"/>
                </a:solidFill>
              </a:rPr>
              <a:t>Время, проводимое в </a:t>
            </a:r>
            <a:r>
              <a:rPr lang="ru-RU" sz="2400" b="1" i="1" dirty="0" smtClean="0">
                <a:solidFill>
                  <a:schemeClr val="tx1"/>
                </a:solidFill>
              </a:rPr>
              <a:t>соц. сетях</a:t>
            </a:r>
          </a:p>
          <a:p>
            <a:endParaRPr lang="ru-RU" sz="2400" dirty="0" smtClean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Content Placeholder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371"/>
          <a:stretch/>
        </p:blipFill>
        <p:spPr>
          <a:xfrm>
            <a:off x="971826" y="1883935"/>
            <a:ext cx="2127083" cy="29568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24104" y="1965495"/>
            <a:ext cx="50405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dirty="0">
              <a:latin typeface="+mn-lt"/>
            </a:endParaRPr>
          </a:p>
          <a:p>
            <a:r>
              <a:rPr lang="ru-RU" sz="2000" dirty="0">
                <a:latin typeface="+mn-lt"/>
              </a:rPr>
              <a:t>в среднем в месяц проводят российские пользователи в социальных сетях.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24104" y="3196143"/>
            <a:ext cx="50405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+mn-lt"/>
              </a:rPr>
              <a:t>Россия </a:t>
            </a:r>
            <a:r>
              <a:rPr lang="ru-RU" sz="2000" dirty="0">
                <a:latin typeface="+mn-lt"/>
              </a:rPr>
              <a:t>на 2-м месте по длительности пользования социальными сетями после Израиля (11,1ч.) и Аргентины (10,7ч.)</a:t>
            </a:r>
          </a:p>
        </p:txBody>
      </p:sp>
    </p:spTree>
    <p:extLst>
      <p:ext uri="{BB962C8B-B14F-4D97-AF65-F5344CB8AC3E}">
        <p14:creationId xmlns:p14="http://schemas.microsoft.com/office/powerpoint/2010/main" val="2891119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826" y="1311414"/>
            <a:ext cx="7675216" cy="3613978"/>
          </a:xfrm>
        </p:spPr>
        <p:txBody>
          <a:bodyPr/>
          <a:lstStyle/>
          <a:p>
            <a:r>
              <a:rPr lang="ru-RU" sz="2400" b="1" i="1" dirty="0">
                <a:solidFill>
                  <a:schemeClr val="tx1"/>
                </a:solidFill>
              </a:rPr>
              <a:t>Топ 20 интернет проектов (Июль 2012</a:t>
            </a:r>
            <a:r>
              <a:rPr lang="ru-RU" sz="2400" b="1" i="1" dirty="0" smtClean="0">
                <a:solidFill>
                  <a:schemeClr val="tx1"/>
                </a:solidFill>
              </a:rPr>
              <a:t>)</a:t>
            </a:r>
          </a:p>
          <a:p>
            <a:endParaRPr lang="ru-RU" b="1" i="1" dirty="0" smtClean="0">
              <a:solidFill>
                <a:schemeClr val="tx1"/>
              </a:solidFill>
            </a:endParaRPr>
          </a:p>
          <a:p>
            <a:endParaRPr lang="ru-RU" b="1" i="1" dirty="0">
              <a:solidFill>
                <a:schemeClr val="tx1"/>
              </a:solidFill>
            </a:endParaRPr>
          </a:p>
        </p:txBody>
      </p:sp>
      <p:graphicFrame>
        <p:nvGraphicFramePr>
          <p:cNvPr id="4" name="Objec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6606458"/>
              </p:ext>
            </p:extLst>
          </p:nvPr>
        </p:nvGraphicFramePr>
        <p:xfrm>
          <a:off x="568159" y="2059460"/>
          <a:ext cx="3278911" cy="28659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 Box 90"/>
          <p:cNvSpPr txBox="1">
            <a:spLocks noChangeArrowheads="1"/>
          </p:cNvSpPr>
          <p:nvPr/>
        </p:nvSpPr>
        <p:spPr bwMode="auto">
          <a:xfrm>
            <a:off x="1147860" y="1790600"/>
            <a:ext cx="183093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" b="1" dirty="0"/>
              <a:t>в среднем за день</a:t>
            </a:r>
          </a:p>
        </p:txBody>
      </p:sp>
      <p:graphicFrame>
        <p:nvGraphicFramePr>
          <p:cNvPr id="6" name="Objec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55464731"/>
              </p:ext>
            </p:extLst>
          </p:nvPr>
        </p:nvGraphicFramePr>
        <p:xfrm>
          <a:off x="3120410" y="2074363"/>
          <a:ext cx="3568714" cy="28510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Objec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5595031"/>
              </p:ext>
            </p:extLst>
          </p:nvPr>
        </p:nvGraphicFramePr>
        <p:xfrm>
          <a:off x="5701973" y="2084174"/>
          <a:ext cx="3301984" cy="28510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Text Box 91"/>
          <p:cNvSpPr txBox="1">
            <a:spLocks noChangeArrowheads="1"/>
          </p:cNvSpPr>
          <p:nvPr/>
        </p:nvSpPr>
        <p:spPr bwMode="auto">
          <a:xfrm>
            <a:off x="3725513" y="1821202"/>
            <a:ext cx="183093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" b="1" dirty="0"/>
              <a:t>в среднем за неделю</a:t>
            </a:r>
          </a:p>
        </p:txBody>
      </p:sp>
      <p:sp>
        <p:nvSpPr>
          <p:cNvPr id="9" name="Text Box 92"/>
          <p:cNvSpPr txBox="1">
            <a:spLocks noChangeArrowheads="1"/>
          </p:cNvSpPr>
          <p:nvPr/>
        </p:nvSpPr>
        <p:spPr bwMode="auto">
          <a:xfrm>
            <a:off x="7039496" y="1807175"/>
            <a:ext cx="88101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" b="1" dirty="0"/>
              <a:t>за месяц</a:t>
            </a:r>
          </a:p>
        </p:txBody>
      </p:sp>
    </p:spTree>
    <p:extLst>
      <p:ext uri="{BB962C8B-B14F-4D97-AF65-F5344CB8AC3E}">
        <p14:creationId xmlns:p14="http://schemas.microsoft.com/office/powerpoint/2010/main" val="1349273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826" y="1311414"/>
            <a:ext cx="7675216" cy="3613978"/>
          </a:xfrm>
        </p:spPr>
        <p:txBody>
          <a:bodyPr/>
          <a:lstStyle/>
          <a:p>
            <a:r>
              <a:rPr lang="ru-RU" sz="1800" b="1" i="1" dirty="0">
                <a:solidFill>
                  <a:schemeClr val="tx1"/>
                </a:solidFill>
              </a:rPr>
              <a:t>Ежемесячная аудитория (тыс. человек)</a:t>
            </a:r>
            <a:endParaRPr lang="ru-RU" sz="1800" b="1" i="1" dirty="0" smtClean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66418" y="2387084"/>
            <a:ext cx="4011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Ежемесячная аудитория (тыс. человек)</a:t>
            </a:r>
            <a:endParaRPr lang="ru-RU" dirty="0"/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602" y="1639330"/>
            <a:ext cx="5281409" cy="3369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223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826" y="1196084"/>
            <a:ext cx="7675216" cy="3613978"/>
          </a:xfrm>
        </p:spPr>
        <p:txBody>
          <a:bodyPr/>
          <a:lstStyle/>
          <a:p>
            <a:r>
              <a:rPr lang="ru-RU" sz="2400" b="1" i="1" dirty="0">
                <a:solidFill>
                  <a:schemeClr val="tx1"/>
                </a:solidFill>
              </a:rPr>
              <a:t>Гендерный состав </a:t>
            </a:r>
            <a:r>
              <a:rPr lang="ru-RU" sz="2400" b="1" i="1" dirty="0" smtClean="0">
                <a:solidFill>
                  <a:schemeClr val="tx1"/>
                </a:solidFill>
              </a:rPr>
              <a:t>аудитории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052738" y="2387084"/>
            <a:ext cx="3038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Гендерный состав аудитории</a:t>
            </a:r>
            <a:endParaRPr lang="ru-RU" dirty="0"/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534" y="1576425"/>
            <a:ext cx="5433374" cy="3415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1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826" y="1253749"/>
            <a:ext cx="7675216" cy="3613978"/>
          </a:xfrm>
        </p:spPr>
        <p:txBody>
          <a:bodyPr/>
          <a:lstStyle/>
          <a:p>
            <a:r>
              <a:rPr lang="ru-RU" sz="2400" b="1" i="1" dirty="0" err="1">
                <a:solidFill>
                  <a:schemeClr val="tx1"/>
                </a:solidFill>
              </a:rPr>
              <a:t>Вконтакте</a:t>
            </a:r>
            <a:r>
              <a:rPr lang="ru-RU" sz="2400" b="1" i="1" dirty="0">
                <a:solidFill>
                  <a:schemeClr val="tx1"/>
                </a:solidFill>
              </a:rPr>
              <a:t> – не </a:t>
            </a:r>
            <a:r>
              <a:rPr lang="ru-RU" sz="2400" b="1" i="1" dirty="0" smtClean="0">
                <a:solidFill>
                  <a:schemeClr val="tx1"/>
                </a:solidFill>
              </a:rPr>
              <a:t>школьники</a:t>
            </a:r>
          </a:p>
          <a:p>
            <a:endParaRPr lang="ru-RU" sz="2400" b="1" i="1" dirty="0" smtClean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Content Placeholder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329" y="1743693"/>
            <a:ext cx="5759714" cy="3124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596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826" y="1311414"/>
            <a:ext cx="7675216" cy="3613978"/>
          </a:xfrm>
        </p:spPr>
        <p:txBody>
          <a:bodyPr/>
          <a:lstStyle/>
          <a:p>
            <a:r>
              <a:rPr lang="en-US" sz="2400" b="1" i="1" dirty="0" err="1" smtClean="0">
                <a:solidFill>
                  <a:schemeClr val="tx1"/>
                </a:solidFill>
              </a:rPr>
              <a:t>Youtube</a:t>
            </a:r>
            <a:endParaRPr lang="ru-RU" sz="2400" b="1" i="1" dirty="0" smtClean="0">
              <a:solidFill>
                <a:schemeClr val="tx1"/>
              </a:solidFill>
            </a:endParaRPr>
          </a:p>
          <a:p>
            <a:endParaRPr lang="ru-RU" sz="2400" b="1" i="1" dirty="0" smtClean="0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092349" y="2387084"/>
            <a:ext cx="9593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Youtube</a:t>
            </a:r>
            <a:endParaRPr lang="ru-RU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233" y="1767412"/>
            <a:ext cx="5679730" cy="3240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532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449</Words>
  <Application>Microsoft Office PowerPoint</Application>
  <PresentationFormat>On-screen Show (16:9)</PresentationFormat>
  <Paragraphs>58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Calibri</vt:lpstr>
      <vt:lpstr>Тема Office</vt:lpstr>
      <vt:lpstr> Продвижение в социальных сетях Основные методы и особенности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Рустем Гараев</dc:creator>
  <cp:lastModifiedBy>aleksey</cp:lastModifiedBy>
  <cp:revision>12</cp:revision>
  <dcterms:created xsi:type="dcterms:W3CDTF">2012-09-27T09:51:33Z</dcterms:created>
  <dcterms:modified xsi:type="dcterms:W3CDTF">2012-09-27T12:06:31Z</dcterms:modified>
</cp:coreProperties>
</file>